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9"/>
  </p:notesMasterIdLst>
  <p:sldIdLst>
    <p:sldId id="257" r:id="rId5"/>
    <p:sldId id="586" r:id="rId6"/>
    <p:sldId id="587" r:id="rId7"/>
    <p:sldId id="583" r:id="rId8"/>
    <p:sldId id="612" r:id="rId9"/>
    <p:sldId id="626" r:id="rId10"/>
    <p:sldId id="615" r:id="rId11"/>
    <p:sldId id="618" r:id="rId12"/>
    <p:sldId id="616" r:id="rId13"/>
    <p:sldId id="617" r:id="rId14"/>
    <p:sldId id="591" r:id="rId15"/>
    <p:sldId id="611" r:id="rId16"/>
    <p:sldId id="630" r:id="rId17"/>
    <p:sldId id="668" r:id="rId18"/>
    <p:sldId id="594" r:id="rId19"/>
    <p:sldId id="566" r:id="rId20"/>
    <p:sldId id="555" r:id="rId21"/>
    <p:sldId id="601" r:id="rId22"/>
    <p:sldId id="605" r:id="rId23"/>
    <p:sldId id="554" r:id="rId24"/>
    <p:sldId id="606" r:id="rId25"/>
    <p:sldId id="642" r:id="rId26"/>
    <p:sldId id="607" r:id="rId27"/>
    <p:sldId id="570" r:id="rId28"/>
    <p:sldId id="628" r:id="rId29"/>
    <p:sldId id="670" r:id="rId30"/>
    <p:sldId id="621" r:id="rId31"/>
    <p:sldId id="622" r:id="rId32"/>
    <p:sldId id="625" r:id="rId33"/>
    <p:sldId id="609" r:id="rId34"/>
    <p:sldId id="556" r:id="rId35"/>
    <p:sldId id="633" r:id="rId36"/>
    <p:sldId id="641" r:id="rId37"/>
    <p:sldId id="579" r:id="rId38"/>
    <p:sldId id="602" r:id="rId39"/>
    <p:sldId id="631" r:id="rId40"/>
    <p:sldId id="563" r:id="rId41"/>
    <p:sldId id="654" r:id="rId42"/>
    <p:sldId id="632" r:id="rId43"/>
    <p:sldId id="640" r:id="rId44"/>
    <p:sldId id="634" r:id="rId45"/>
    <p:sldId id="660" r:id="rId46"/>
    <p:sldId id="659" r:id="rId47"/>
    <p:sldId id="663" r:id="rId48"/>
    <p:sldId id="665" r:id="rId49"/>
    <p:sldId id="667" r:id="rId50"/>
    <p:sldId id="662" r:id="rId51"/>
    <p:sldId id="559" r:id="rId52"/>
    <p:sldId id="565" r:id="rId53"/>
    <p:sldId id="657" r:id="rId54"/>
    <p:sldId id="651" r:id="rId55"/>
    <p:sldId id="649" r:id="rId56"/>
    <p:sldId id="653" r:id="rId57"/>
    <p:sldId id="582" r:id="rId5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66E"/>
    <a:srgbClr val="B0C9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89" autoAdjust="0"/>
    <p:restoredTop sz="98906" autoAdjust="0"/>
  </p:normalViewPr>
  <p:slideViewPr>
    <p:cSldViewPr>
      <p:cViewPr>
        <p:scale>
          <a:sx n="75" d="100"/>
          <a:sy n="75" d="100"/>
        </p:scale>
        <p:origin x="-2580" y="-10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5892"/>
    </p:cViewPr>
  </p:sorterViewPr>
  <p:notesViewPr>
    <p:cSldViewPr>
      <p:cViewPr varScale="1">
        <p:scale>
          <a:sx n="70" d="100"/>
          <a:sy n="70" d="100"/>
        </p:scale>
        <p:origin x="-2670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gandara\AppData\Local\Microsoft\Windows\Temporary%20Internet%20Files\Content.Outlook\75GE5XXG\Libro1%20(3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gandara\AppData\Local\Microsoft\Windows\Temporary%20Internet%20Files\Content.Outlook\75GE5XXG\Libro1%20(3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gandara\Desktop\Documentos%20Perfil%20ambiental\Libro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97462817147871"/>
          <c:y val="4.6698295205212903E-2"/>
          <c:w val="0.79051791439187669"/>
          <c:h val="0.76179797130817206"/>
        </c:manualLayout>
      </c:layout>
      <c:lineChart>
        <c:grouping val="standard"/>
        <c:varyColors val="0"/>
        <c:ser>
          <c:idx val="0"/>
          <c:order val="0"/>
          <c:tx>
            <c:strRef>
              <c:f>'[Libro1 (3).xlsx]Gráfica1'!$B$2</c:f>
              <c:strCache>
                <c:ptCount val="1"/>
                <c:pt idx="0">
                  <c:v>PIB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</c:spPr>
          </c:marker>
          <c:cat>
            <c:numRef>
              <c:f>'[Libro1 (3).xlsx]Gráfica1'!$A$3:$A$13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'[Libro1 (3).xlsx]Gráfica1'!$B$3:$B$13</c:f>
              <c:numCache>
                <c:formatCode>General</c:formatCode>
                <c:ptCount val="11"/>
                <c:pt idx="1">
                  <c:v>100</c:v>
                </c:pt>
                <c:pt idx="2">
                  <c:v>104</c:v>
                </c:pt>
                <c:pt idx="3">
                  <c:v>107</c:v>
                </c:pt>
                <c:pt idx="4">
                  <c:v>110</c:v>
                </c:pt>
                <c:pt idx="5">
                  <c:v>114</c:v>
                </c:pt>
                <c:pt idx="6">
                  <c:v>120</c:v>
                </c:pt>
                <c:pt idx="7">
                  <c:v>127</c:v>
                </c:pt>
                <c:pt idx="8">
                  <c:v>131</c:v>
                </c:pt>
                <c:pt idx="9">
                  <c:v>132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'[Libro1 (3).xlsx]Gráfica1'!$C$2</c:f>
              <c:strCache>
                <c:ptCount val="1"/>
                <c:pt idx="0">
                  <c:v>Energía</c:v>
                </c:pt>
              </c:strCache>
            </c:strRef>
          </c:tx>
          <c:spPr>
            <a:ln w="3810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'[Libro1 (3).xlsx]Gráfica1'!$A$3:$A$13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'[Libro1 (3).xlsx]Gráfica1'!$C$3:$C$13</c:f>
              <c:numCache>
                <c:formatCode>General</c:formatCode>
                <c:ptCount val="11"/>
                <c:pt idx="1">
                  <c:v>100</c:v>
                </c:pt>
                <c:pt idx="2">
                  <c:v>110</c:v>
                </c:pt>
                <c:pt idx="3">
                  <c:v>115</c:v>
                </c:pt>
                <c:pt idx="4">
                  <c:v>116</c:v>
                </c:pt>
                <c:pt idx="5">
                  <c:v>117</c:v>
                </c:pt>
                <c:pt idx="6">
                  <c:v>119</c:v>
                </c:pt>
                <c:pt idx="7">
                  <c:v>127</c:v>
                </c:pt>
                <c:pt idx="8">
                  <c:v>121</c:v>
                </c:pt>
                <c:pt idx="9">
                  <c:v>130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'[Libro1 (3).xlsx]Gráfica1'!$D$2</c:f>
              <c:strCache>
                <c:ptCount val="1"/>
                <c:pt idx="0">
                  <c:v>Bienes del subsuelo</c:v>
                </c:pt>
              </c:strCache>
            </c:strRef>
          </c:tx>
          <c:spPr>
            <a:ln w="38100">
              <a:solidFill>
                <a:srgbClr val="CCCC00"/>
              </a:solidFill>
            </a:ln>
          </c:spPr>
          <c:marker>
            <c:symbol val="none"/>
          </c:marker>
          <c:cat>
            <c:numRef>
              <c:f>'[Libro1 (3).xlsx]Gráfica1'!$A$3:$A$13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'[Libro1 (3).xlsx]Gráfica1'!$D$3:$D$13</c:f>
              <c:numCache>
                <c:formatCode>General</c:formatCode>
                <c:ptCount val="11"/>
                <c:pt idx="1">
                  <c:v>100</c:v>
                </c:pt>
                <c:pt idx="2">
                  <c:v>116.5</c:v>
                </c:pt>
                <c:pt idx="3">
                  <c:v>116.5</c:v>
                </c:pt>
                <c:pt idx="4">
                  <c:v>95</c:v>
                </c:pt>
                <c:pt idx="5">
                  <c:v>90</c:v>
                </c:pt>
                <c:pt idx="6">
                  <c:v>77</c:v>
                </c:pt>
                <c:pt idx="7">
                  <c:v>157</c:v>
                </c:pt>
                <c:pt idx="8">
                  <c:v>148</c:v>
                </c:pt>
                <c:pt idx="9">
                  <c:v>145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'[Libro1 (3).xlsx]Gráfica1'!$E$2</c:f>
              <c:strCache>
                <c:ptCount val="1"/>
                <c:pt idx="0">
                  <c:v>Agua</c:v>
                </c:pt>
              </c:strCache>
            </c:strRef>
          </c:tx>
          <c:spPr>
            <a:ln w="3810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'[Libro1 (3).xlsx]Gráfica1'!$A$3:$A$13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'[Libro1 (3).xlsx]Gráfica1'!$E$3:$E$13</c:f>
              <c:numCache>
                <c:formatCode>General</c:formatCode>
                <c:ptCount val="11"/>
                <c:pt idx="1">
                  <c:v>100</c:v>
                </c:pt>
                <c:pt idx="2">
                  <c:v>95</c:v>
                </c:pt>
                <c:pt idx="3">
                  <c:v>102.5</c:v>
                </c:pt>
                <c:pt idx="4">
                  <c:v>99.5</c:v>
                </c:pt>
                <c:pt idx="5">
                  <c:v>102.5</c:v>
                </c:pt>
                <c:pt idx="6">
                  <c:v>110</c:v>
                </c:pt>
                <c:pt idx="7">
                  <c:v>120</c:v>
                </c:pt>
                <c:pt idx="8">
                  <c:v>122</c:v>
                </c:pt>
                <c:pt idx="9">
                  <c:v>120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'[Libro1 (3).xlsx]Gráfica1'!$F$2</c:f>
              <c:strCache>
                <c:ptCount val="1"/>
                <c:pt idx="0">
                  <c:v>Bosque</c:v>
                </c:pt>
              </c:strCache>
            </c:strRef>
          </c:tx>
          <c:spPr>
            <a:ln w="381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'[Libro1 (3).xlsx]Gráfica1'!$A$3:$A$13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'[Libro1 (3).xlsx]Gráfica1'!$F$3:$F$13</c:f>
              <c:numCache>
                <c:formatCode>General</c:formatCode>
                <c:ptCount val="11"/>
                <c:pt idx="1">
                  <c:v>100</c:v>
                </c:pt>
                <c:pt idx="2">
                  <c:v>98.5</c:v>
                </c:pt>
                <c:pt idx="3">
                  <c:v>101.5</c:v>
                </c:pt>
                <c:pt idx="4">
                  <c:v>107</c:v>
                </c:pt>
                <c:pt idx="5">
                  <c:v>108.5</c:v>
                </c:pt>
                <c:pt idx="6">
                  <c:v>110</c:v>
                </c:pt>
                <c:pt idx="7">
                  <c:v>119</c:v>
                </c:pt>
                <c:pt idx="8">
                  <c:v>120</c:v>
                </c:pt>
                <c:pt idx="9">
                  <c:v>123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592832"/>
        <c:axId val="53594368"/>
      </c:lineChart>
      <c:catAx>
        <c:axId val="53592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3594368"/>
        <c:crosses val="autoZero"/>
        <c:auto val="1"/>
        <c:lblAlgn val="ctr"/>
        <c:lblOffset val="100"/>
        <c:noMultiLvlLbl val="0"/>
      </c:catAx>
      <c:valAx>
        <c:axId val="53594368"/>
        <c:scaling>
          <c:orientation val="minMax"/>
          <c:max val="170"/>
          <c:min val="7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GT"/>
                  <a:t>Índice 2001=100</a:t>
                </a:r>
              </a:p>
            </c:rich>
          </c:tx>
          <c:layout>
            <c:manualLayout>
              <c:xMode val="edge"/>
              <c:yMode val="edge"/>
              <c:x val="3.7783650127209537E-2"/>
              <c:y val="0.2878244190454508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53592832"/>
        <c:crossesAt val="1"/>
        <c:crossBetween val="midCat"/>
        <c:majorUnit val="10"/>
        <c:minorUnit val="4"/>
      </c:valAx>
      <c:spPr>
        <a:noFill/>
      </c:spPr>
    </c:plotArea>
    <c:legend>
      <c:legendPos val="r"/>
      <c:layout>
        <c:manualLayout>
          <c:xMode val="edge"/>
          <c:yMode val="edge"/>
          <c:x val="0.14613994375064276"/>
          <c:y val="0.89870753537511472"/>
          <c:w val="0.78816348978523831"/>
          <c:h val="8.58656863475665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97462817147871"/>
          <c:y val="4.6698295205212896E-2"/>
          <c:w val="0.79051791439187669"/>
          <c:h val="0.76179797130817273"/>
        </c:manualLayout>
      </c:layout>
      <c:lineChart>
        <c:grouping val="standard"/>
        <c:varyColors val="0"/>
        <c:ser>
          <c:idx val="0"/>
          <c:order val="0"/>
          <c:tx>
            <c:strRef>
              <c:f>'[Libro1 (3).xlsx]Gráfica2'!$B$2</c:f>
              <c:strCache>
                <c:ptCount val="1"/>
                <c:pt idx="0">
                  <c:v>PIB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pPr>
              <a:solidFill>
                <a:srgbClr val="C00000"/>
              </a:solidFill>
              <a:ln w="38100">
                <a:solidFill>
                  <a:srgbClr val="C00000"/>
                </a:solidFill>
              </a:ln>
            </c:spPr>
          </c:marker>
          <c:cat>
            <c:numRef>
              <c:f>'[Libro1 (3).xlsx]Gráfica2'!$A$3:$A$13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'[Libro1 (3).xlsx]Gráfica2'!$B$3:$B$13</c:f>
              <c:numCache>
                <c:formatCode>General</c:formatCode>
                <c:ptCount val="11"/>
                <c:pt idx="1">
                  <c:v>100</c:v>
                </c:pt>
                <c:pt idx="2">
                  <c:v>104</c:v>
                </c:pt>
                <c:pt idx="3">
                  <c:v>107</c:v>
                </c:pt>
                <c:pt idx="4">
                  <c:v>110</c:v>
                </c:pt>
                <c:pt idx="5">
                  <c:v>114</c:v>
                </c:pt>
                <c:pt idx="6">
                  <c:v>120</c:v>
                </c:pt>
                <c:pt idx="7">
                  <c:v>127</c:v>
                </c:pt>
                <c:pt idx="8">
                  <c:v>131</c:v>
                </c:pt>
                <c:pt idx="9">
                  <c:v>132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'[Libro1 (3).xlsx]Gráfica2'!$C$2</c:f>
              <c:strCache>
                <c:ptCount val="1"/>
                <c:pt idx="0">
                  <c:v>Residuos</c:v>
                </c:pt>
              </c:strCache>
            </c:strRef>
          </c:tx>
          <c:spPr>
            <a:ln w="38100">
              <a:solidFill>
                <a:srgbClr val="92D050"/>
              </a:solidFill>
            </a:ln>
          </c:spPr>
          <c:marker>
            <c:symbol val="none"/>
          </c:marker>
          <c:cat>
            <c:numRef>
              <c:f>'[Libro1 (3).xlsx]Gráfica2'!$A$3:$A$13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'[Libro1 (3).xlsx]Gráfica2'!$C$3:$C$13</c:f>
              <c:numCache>
                <c:formatCode>General</c:formatCode>
                <c:ptCount val="11"/>
                <c:pt idx="1">
                  <c:v>100</c:v>
                </c:pt>
                <c:pt idx="2">
                  <c:v>104</c:v>
                </c:pt>
                <c:pt idx="3">
                  <c:v>106</c:v>
                </c:pt>
                <c:pt idx="4">
                  <c:v>107</c:v>
                </c:pt>
                <c:pt idx="5">
                  <c:v>108.5</c:v>
                </c:pt>
                <c:pt idx="6">
                  <c:v>110</c:v>
                </c:pt>
                <c:pt idx="7">
                  <c:v>116.5</c:v>
                </c:pt>
                <c:pt idx="8">
                  <c:v>115</c:v>
                </c:pt>
                <c:pt idx="9">
                  <c:v>120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'[Libro1 (3).xlsx]Gráfica2'!$D$2</c:f>
              <c:strCache>
                <c:ptCount val="1"/>
                <c:pt idx="0">
                  <c:v>Emisiones</c:v>
                </c:pt>
              </c:strCache>
            </c:strRef>
          </c:tx>
          <c:spPr>
            <a:ln w="38100">
              <a:solidFill>
                <a:srgbClr val="7030A0"/>
              </a:solidFill>
            </a:ln>
          </c:spPr>
          <c:marker>
            <c:symbol val="none"/>
          </c:marker>
          <c:cat>
            <c:numRef>
              <c:f>'[Libro1 (3).xlsx]Gráfica2'!$A$3:$A$13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'[Libro1 (3).xlsx]Gráfica2'!$D$3:$D$13</c:f>
              <c:numCache>
                <c:formatCode>General</c:formatCode>
                <c:ptCount val="11"/>
                <c:pt idx="1">
                  <c:v>100</c:v>
                </c:pt>
                <c:pt idx="2">
                  <c:v>112</c:v>
                </c:pt>
                <c:pt idx="3">
                  <c:v>106</c:v>
                </c:pt>
                <c:pt idx="4">
                  <c:v>135</c:v>
                </c:pt>
                <c:pt idx="5">
                  <c:v>123.5</c:v>
                </c:pt>
                <c:pt idx="6">
                  <c:v>140</c:v>
                </c:pt>
                <c:pt idx="7">
                  <c:v>148.5</c:v>
                </c:pt>
                <c:pt idx="8">
                  <c:v>147.5</c:v>
                </c:pt>
                <c:pt idx="9">
                  <c:v>139.5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'[Libro1 (3).xlsx]Gráfica2'!$E$2</c:f>
              <c:strCache>
                <c:ptCount val="1"/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'[Libro1 (3).xlsx]Gráfica2'!$A$3:$A$13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'[Libro1 (3).xlsx]Gráfica2'!$E$3:$E$13</c:f>
              <c:numCache>
                <c:formatCode>General</c:formatCode>
                <c:ptCount val="11"/>
              </c:numCache>
            </c:numRef>
          </c:val>
          <c:smooth val="0"/>
        </c:ser>
        <c:ser>
          <c:idx val="4"/>
          <c:order val="4"/>
          <c:tx>
            <c:strRef>
              <c:f>'[Libro1 (3).xlsx]Gráfica2'!$F$2</c:f>
              <c:strCache>
                <c:ptCount val="1"/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'[Libro1 (3).xlsx]Gráfica2'!$A$3:$A$13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'[Libro1 (3).xlsx]Gráfica2'!$F$3:$F$13</c:f>
              <c:numCache>
                <c:formatCode>General</c:formatCode>
                <c:ptCount val="11"/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639808"/>
        <c:axId val="53657984"/>
      </c:lineChart>
      <c:catAx>
        <c:axId val="53639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3657984"/>
        <c:crosses val="autoZero"/>
        <c:auto val="1"/>
        <c:lblAlgn val="ctr"/>
        <c:lblOffset val="100"/>
        <c:noMultiLvlLbl val="0"/>
      </c:catAx>
      <c:valAx>
        <c:axId val="53657984"/>
        <c:scaling>
          <c:orientation val="minMax"/>
          <c:max val="170"/>
          <c:min val="7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GT"/>
                  <a:t>Índice 2001=100</a:t>
                </a:r>
              </a:p>
            </c:rich>
          </c:tx>
          <c:layout>
            <c:manualLayout>
              <c:xMode val="edge"/>
              <c:yMode val="edge"/>
              <c:x val="3.7783650127209509E-2"/>
              <c:y val="0.28782441904545109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53639808"/>
        <c:crossesAt val="1"/>
        <c:crossBetween val="midCat"/>
        <c:majorUnit val="10"/>
        <c:minorUnit val="4"/>
      </c:valAx>
      <c:spPr>
        <a:noFill/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14613994375064276"/>
          <c:y val="0.89870753537511283"/>
          <c:w val="0.78816348978523787"/>
          <c:h val="8.5865686347566264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G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44033861470937E-2"/>
          <c:y val="2.5096780695635333E-2"/>
          <c:w val="0.9541855236801503"/>
          <c:h val="0.93098385308700282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bubble3D val="0"/>
            <c:explosion val="17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/>
              </a:solidFill>
            </c:spPr>
          </c:dPt>
          <c:dPt>
            <c:idx val="3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-0.1896965584694611"/>
                  <c:y val="9.032519104183257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0699799887646148"/>
                  <c:y val="-0.2842131368802132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22644717789902125"/>
                  <c:y val="-0.1593413379548297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es-GT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</c:dLbls>
          <c:cat>
            <c:strRef>
              <c:f>Hoja1!$G$10:$G$13</c:f>
              <c:strCache>
                <c:ptCount val="4"/>
                <c:pt idx="0">
                  <c:v>Territorio para conservación (42%)</c:v>
                </c:pt>
                <c:pt idx="1">
                  <c:v>Cuencas estratégicas (6%)</c:v>
                </c:pt>
                <c:pt idx="2">
                  <c:v>Bosque en buen estado</c:v>
                </c:pt>
                <c:pt idx="3">
                  <c:v>Resto del país (58%)</c:v>
                </c:pt>
              </c:strCache>
            </c:strRef>
          </c:cat>
          <c:val>
            <c:numRef>
              <c:f>Hoja1!$H$10:$H$13</c:f>
              <c:numCache>
                <c:formatCode>General</c:formatCode>
                <c:ptCount val="4"/>
                <c:pt idx="0">
                  <c:v>46000</c:v>
                </c:pt>
                <c:pt idx="1">
                  <c:v>3000</c:v>
                </c:pt>
                <c:pt idx="2">
                  <c:v>330</c:v>
                </c:pt>
                <c:pt idx="3">
                  <c:v>62880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814D3F-F88C-48F3-8F46-0F81A87BC89B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GT"/>
        </a:p>
      </dgm:t>
    </dgm:pt>
    <dgm:pt modelId="{1C0F3981-5D75-4BAF-B709-322DFBED2D23}">
      <dgm:prSet phldrT="[Texto]"/>
      <dgm:spPr>
        <a:noFill/>
        <a:ln>
          <a:noFill/>
        </a:ln>
      </dgm:spPr>
      <dgm:t>
        <a:bodyPr/>
        <a:lstStyle/>
        <a:p>
          <a:r>
            <a:rPr lang="es-GT" b="1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SIESAM</a:t>
          </a:r>
          <a:endParaRPr lang="es-GT" b="1" dirty="0">
            <a:ln>
              <a:noFill/>
            </a:ln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1C3B271-5FAF-45AC-BD68-6FF1535145D3}" type="parTrans" cxnId="{3A9E656F-140C-4F77-BAA0-20C2E2725A2C}">
      <dgm:prSet/>
      <dgm:spPr/>
      <dgm:t>
        <a:bodyPr/>
        <a:lstStyle/>
        <a:p>
          <a:endParaRPr lang="es-GT"/>
        </a:p>
      </dgm:t>
    </dgm:pt>
    <dgm:pt modelId="{682BF0CE-B190-47A7-9A01-996AD6A9BB4C}" type="sibTrans" cxnId="{3A9E656F-140C-4F77-BAA0-20C2E2725A2C}">
      <dgm:prSet/>
      <dgm:spPr/>
      <dgm:t>
        <a:bodyPr/>
        <a:lstStyle/>
        <a:p>
          <a:endParaRPr lang="es-GT"/>
        </a:p>
      </dgm:t>
    </dgm:pt>
    <dgm:pt modelId="{A50EB57A-FB32-48BA-8AE0-FEF6E09CDC5A}">
      <dgm:prSet phldrT="[Texto]"/>
      <dgm:spPr/>
      <dgm:t>
        <a:bodyPr/>
        <a:lstStyle/>
        <a:p>
          <a:r>
            <a:rPr lang="es-GT" dirty="0" smtClean="0"/>
            <a:t>Personal</a:t>
          </a:r>
          <a:endParaRPr lang="es-GT" dirty="0"/>
        </a:p>
      </dgm:t>
    </dgm:pt>
    <dgm:pt modelId="{C2E6E3E0-6740-4231-95B3-E7092A4E55AE}" type="parTrans" cxnId="{50DA1D98-9173-4867-9200-1B7592FC15F1}">
      <dgm:prSet/>
      <dgm:spPr/>
      <dgm:t>
        <a:bodyPr/>
        <a:lstStyle/>
        <a:p>
          <a:endParaRPr lang="es-GT"/>
        </a:p>
      </dgm:t>
    </dgm:pt>
    <dgm:pt modelId="{A359E3AE-6360-41E2-B43C-4C0BB8212592}" type="sibTrans" cxnId="{50DA1D98-9173-4867-9200-1B7592FC15F1}">
      <dgm:prSet/>
      <dgm:spPr/>
      <dgm:t>
        <a:bodyPr/>
        <a:lstStyle/>
        <a:p>
          <a:endParaRPr lang="es-GT"/>
        </a:p>
      </dgm:t>
    </dgm:pt>
    <dgm:pt modelId="{D450EF59-01BA-4823-B7E8-D1E4112135B4}">
      <dgm:prSet/>
      <dgm:spPr/>
      <dgm:t>
        <a:bodyPr/>
        <a:lstStyle/>
        <a:p>
          <a:r>
            <a:rPr lang="es-GT" dirty="0" smtClean="0"/>
            <a:t>Equipo</a:t>
          </a:r>
          <a:endParaRPr lang="es-GT" dirty="0"/>
        </a:p>
      </dgm:t>
    </dgm:pt>
    <dgm:pt modelId="{3222FCDE-D0E4-4B6D-A349-0E05EFF278F7}" type="parTrans" cxnId="{ED492DEF-B787-4DDA-876E-DA7D0CD551A7}">
      <dgm:prSet/>
      <dgm:spPr/>
      <dgm:t>
        <a:bodyPr/>
        <a:lstStyle/>
        <a:p>
          <a:endParaRPr lang="es-GT"/>
        </a:p>
      </dgm:t>
    </dgm:pt>
    <dgm:pt modelId="{C132BC53-D823-4673-B764-C8B4DA273E5E}" type="sibTrans" cxnId="{ED492DEF-B787-4DDA-876E-DA7D0CD551A7}">
      <dgm:prSet/>
      <dgm:spPr/>
      <dgm:t>
        <a:bodyPr/>
        <a:lstStyle/>
        <a:p>
          <a:endParaRPr lang="es-GT"/>
        </a:p>
      </dgm:t>
    </dgm:pt>
    <dgm:pt modelId="{FF9697E8-78A8-413F-A16B-75A7EFC1E1E7}">
      <dgm:prSet phldrT="[Texto]"/>
      <dgm:spPr/>
      <dgm:t>
        <a:bodyPr/>
        <a:lstStyle/>
        <a:p>
          <a:r>
            <a:rPr lang="es-GT" dirty="0" smtClean="0"/>
            <a:t>Programas</a:t>
          </a:r>
          <a:endParaRPr lang="es-GT" dirty="0"/>
        </a:p>
      </dgm:t>
    </dgm:pt>
    <dgm:pt modelId="{1EBE09AF-66D1-46C8-89B5-841AA78498B8}" type="parTrans" cxnId="{D31EFACB-687A-4068-B9C7-F32781C895BD}">
      <dgm:prSet/>
      <dgm:spPr/>
      <dgm:t>
        <a:bodyPr/>
        <a:lstStyle/>
        <a:p>
          <a:endParaRPr lang="es-GT"/>
        </a:p>
      </dgm:t>
    </dgm:pt>
    <dgm:pt modelId="{0E3E16C0-EA06-4F20-99D7-AACA216285BC}" type="sibTrans" cxnId="{D31EFACB-687A-4068-B9C7-F32781C895BD}">
      <dgm:prSet/>
      <dgm:spPr/>
      <dgm:t>
        <a:bodyPr/>
        <a:lstStyle/>
        <a:p>
          <a:endParaRPr lang="es-GT"/>
        </a:p>
      </dgm:t>
    </dgm:pt>
    <dgm:pt modelId="{AD32E506-8FA8-4611-A9FC-8E5A65DC4CD1}">
      <dgm:prSet phldrT="[Texto]"/>
      <dgm:spPr/>
      <dgm:t>
        <a:bodyPr/>
        <a:lstStyle/>
        <a:p>
          <a:r>
            <a:rPr lang="es-GT" dirty="0" smtClean="0"/>
            <a:t>Bases de datos</a:t>
          </a:r>
          <a:endParaRPr lang="es-GT" dirty="0"/>
        </a:p>
      </dgm:t>
    </dgm:pt>
    <dgm:pt modelId="{1D04CA01-CE4F-44A0-9556-658295D6FEA2}" type="parTrans" cxnId="{341C82B6-6138-4715-8ADF-6E0A9D336724}">
      <dgm:prSet/>
      <dgm:spPr/>
      <dgm:t>
        <a:bodyPr/>
        <a:lstStyle/>
        <a:p>
          <a:endParaRPr lang="es-GT"/>
        </a:p>
      </dgm:t>
    </dgm:pt>
    <dgm:pt modelId="{2B5CDB46-BA45-4214-815D-31F817D5399B}" type="sibTrans" cxnId="{341C82B6-6138-4715-8ADF-6E0A9D336724}">
      <dgm:prSet/>
      <dgm:spPr/>
      <dgm:t>
        <a:bodyPr/>
        <a:lstStyle/>
        <a:p>
          <a:endParaRPr lang="es-GT"/>
        </a:p>
      </dgm:t>
    </dgm:pt>
    <dgm:pt modelId="{1B1099C3-1CC1-42BC-800E-1B73187E4D64}" type="pres">
      <dgm:prSet presAssocID="{78814D3F-F88C-48F3-8F46-0F81A87BC8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GT"/>
        </a:p>
      </dgm:t>
    </dgm:pt>
    <dgm:pt modelId="{A0C2A46E-B30D-425B-BC76-1FA1FEB992B0}" type="pres">
      <dgm:prSet presAssocID="{1C0F3981-5D75-4BAF-B709-322DFBED2D23}" presName="centerShape" presStyleLbl="node0" presStyleIdx="0" presStyleCnt="1"/>
      <dgm:spPr/>
      <dgm:t>
        <a:bodyPr/>
        <a:lstStyle/>
        <a:p>
          <a:endParaRPr lang="es-GT"/>
        </a:p>
      </dgm:t>
    </dgm:pt>
    <dgm:pt modelId="{C3FDA984-CC33-4B15-BA9B-85A5740816D4}" type="pres">
      <dgm:prSet presAssocID="{A50EB57A-FB32-48BA-8AE0-FEF6E09CDC5A}" presName="node" presStyleLbl="node1" presStyleIdx="0" presStyleCnt="4" custScaleX="158343" custScaleY="158343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3C2F09B7-7ACB-4D00-BC3D-95F60C67BBD2}" type="pres">
      <dgm:prSet presAssocID="{A50EB57A-FB32-48BA-8AE0-FEF6E09CDC5A}" presName="dummy" presStyleCnt="0"/>
      <dgm:spPr/>
    </dgm:pt>
    <dgm:pt modelId="{029E035E-A601-42AD-BE29-EADD4E14E620}" type="pres">
      <dgm:prSet presAssocID="{A359E3AE-6360-41E2-B43C-4C0BB8212592}" presName="sibTrans" presStyleLbl="sibTrans2D1" presStyleIdx="0" presStyleCnt="4"/>
      <dgm:spPr/>
      <dgm:t>
        <a:bodyPr/>
        <a:lstStyle/>
        <a:p>
          <a:endParaRPr lang="es-GT"/>
        </a:p>
      </dgm:t>
    </dgm:pt>
    <dgm:pt modelId="{2F34A98D-9642-4586-AC96-8AA25ACF639C}" type="pres">
      <dgm:prSet presAssocID="{D450EF59-01BA-4823-B7E8-D1E4112135B4}" presName="node" presStyleLbl="node1" presStyleIdx="1" presStyleCnt="4" custScaleX="158343" custScaleY="158343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62FCDA35-9079-47E4-B445-0FF9CC7D155D}" type="pres">
      <dgm:prSet presAssocID="{D450EF59-01BA-4823-B7E8-D1E4112135B4}" presName="dummy" presStyleCnt="0"/>
      <dgm:spPr/>
    </dgm:pt>
    <dgm:pt modelId="{425012E2-A8E3-4E71-8292-34D523E845BF}" type="pres">
      <dgm:prSet presAssocID="{C132BC53-D823-4673-B764-C8B4DA273E5E}" presName="sibTrans" presStyleLbl="sibTrans2D1" presStyleIdx="1" presStyleCnt="4"/>
      <dgm:spPr/>
      <dgm:t>
        <a:bodyPr/>
        <a:lstStyle/>
        <a:p>
          <a:endParaRPr lang="es-GT"/>
        </a:p>
      </dgm:t>
    </dgm:pt>
    <dgm:pt modelId="{44F80D18-1A0F-42D2-952A-434123D9CA32}" type="pres">
      <dgm:prSet presAssocID="{FF9697E8-78A8-413F-A16B-75A7EFC1E1E7}" presName="node" presStyleLbl="node1" presStyleIdx="2" presStyleCnt="4" custScaleX="158343" custScaleY="158343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BF89AB94-7F6D-44BA-A19F-0AC34F67A809}" type="pres">
      <dgm:prSet presAssocID="{FF9697E8-78A8-413F-A16B-75A7EFC1E1E7}" presName="dummy" presStyleCnt="0"/>
      <dgm:spPr/>
    </dgm:pt>
    <dgm:pt modelId="{54E0BFCF-0DDF-4422-9317-CEA8CA45E896}" type="pres">
      <dgm:prSet presAssocID="{0E3E16C0-EA06-4F20-99D7-AACA216285BC}" presName="sibTrans" presStyleLbl="sibTrans2D1" presStyleIdx="2" presStyleCnt="4"/>
      <dgm:spPr/>
      <dgm:t>
        <a:bodyPr/>
        <a:lstStyle/>
        <a:p>
          <a:endParaRPr lang="es-GT"/>
        </a:p>
      </dgm:t>
    </dgm:pt>
    <dgm:pt modelId="{5E1897AD-4D63-4175-A875-A10088B9166B}" type="pres">
      <dgm:prSet presAssocID="{AD32E506-8FA8-4611-A9FC-8E5A65DC4CD1}" presName="node" presStyleLbl="node1" presStyleIdx="3" presStyleCnt="4" custScaleX="158343" custScaleY="158343">
        <dgm:presLayoutVars>
          <dgm:bulletEnabled val="1"/>
        </dgm:presLayoutVars>
      </dgm:prSet>
      <dgm:spPr/>
      <dgm:t>
        <a:bodyPr/>
        <a:lstStyle/>
        <a:p>
          <a:endParaRPr lang="es-GT"/>
        </a:p>
      </dgm:t>
    </dgm:pt>
    <dgm:pt modelId="{838DD2AA-0001-4493-A35B-9AD1F06A4AEE}" type="pres">
      <dgm:prSet presAssocID="{AD32E506-8FA8-4611-A9FC-8E5A65DC4CD1}" presName="dummy" presStyleCnt="0"/>
      <dgm:spPr/>
    </dgm:pt>
    <dgm:pt modelId="{D0BA102C-DA43-4BE5-B6BF-BDC88254EFAE}" type="pres">
      <dgm:prSet presAssocID="{2B5CDB46-BA45-4214-815D-31F817D5399B}" presName="sibTrans" presStyleLbl="sibTrans2D1" presStyleIdx="3" presStyleCnt="4"/>
      <dgm:spPr/>
      <dgm:t>
        <a:bodyPr/>
        <a:lstStyle/>
        <a:p>
          <a:endParaRPr lang="es-GT"/>
        </a:p>
      </dgm:t>
    </dgm:pt>
  </dgm:ptLst>
  <dgm:cxnLst>
    <dgm:cxn modelId="{341C82B6-6138-4715-8ADF-6E0A9D336724}" srcId="{1C0F3981-5D75-4BAF-B709-322DFBED2D23}" destId="{AD32E506-8FA8-4611-A9FC-8E5A65DC4CD1}" srcOrd="3" destOrd="0" parTransId="{1D04CA01-CE4F-44A0-9556-658295D6FEA2}" sibTransId="{2B5CDB46-BA45-4214-815D-31F817D5399B}"/>
    <dgm:cxn modelId="{ED492DEF-B787-4DDA-876E-DA7D0CD551A7}" srcId="{1C0F3981-5D75-4BAF-B709-322DFBED2D23}" destId="{D450EF59-01BA-4823-B7E8-D1E4112135B4}" srcOrd="1" destOrd="0" parTransId="{3222FCDE-D0E4-4B6D-A349-0E05EFF278F7}" sibTransId="{C132BC53-D823-4673-B764-C8B4DA273E5E}"/>
    <dgm:cxn modelId="{FAE8FDDE-BC7A-40EA-A278-777BD6BDA8BF}" type="presOf" srcId="{FF9697E8-78A8-413F-A16B-75A7EFC1E1E7}" destId="{44F80D18-1A0F-42D2-952A-434123D9CA32}" srcOrd="0" destOrd="0" presId="urn:microsoft.com/office/officeart/2005/8/layout/radial6"/>
    <dgm:cxn modelId="{F7A98E0F-3A2A-4CA3-96F9-7A71BCF2D24F}" type="presOf" srcId="{AD32E506-8FA8-4611-A9FC-8E5A65DC4CD1}" destId="{5E1897AD-4D63-4175-A875-A10088B9166B}" srcOrd="0" destOrd="0" presId="urn:microsoft.com/office/officeart/2005/8/layout/radial6"/>
    <dgm:cxn modelId="{38C78D55-5751-4AC0-9E59-FC049C5FECCA}" type="presOf" srcId="{1C0F3981-5D75-4BAF-B709-322DFBED2D23}" destId="{A0C2A46E-B30D-425B-BC76-1FA1FEB992B0}" srcOrd="0" destOrd="0" presId="urn:microsoft.com/office/officeart/2005/8/layout/radial6"/>
    <dgm:cxn modelId="{50DA1D98-9173-4867-9200-1B7592FC15F1}" srcId="{1C0F3981-5D75-4BAF-B709-322DFBED2D23}" destId="{A50EB57A-FB32-48BA-8AE0-FEF6E09CDC5A}" srcOrd="0" destOrd="0" parTransId="{C2E6E3E0-6740-4231-95B3-E7092A4E55AE}" sibTransId="{A359E3AE-6360-41E2-B43C-4C0BB8212592}"/>
    <dgm:cxn modelId="{D31EFACB-687A-4068-B9C7-F32781C895BD}" srcId="{1C0F3981-5D75-4BAF-B709-322DFBED2D23}" destId="{FF9697E8-78A8-413F-A16B-75A7EFC1E1E7}" srcOrd="2" destOrd="0" parTransId="{1EBE09AF-66D1-46C8-89B5-841AA78498B8}" sibTransId="{0E3E16C0-EA06-4F20-99D7-AACA216285BC}"/>
    <dgm:cxn modelId="{C3DBB85B-5A88-49AE-8C6C-F8E4F266AADA}" type="presOf" srcId="{A359E3AE-6360-41E2-B43C-4C0BB8212592}" destId="{029E035E-A601-42AD-BE29-EADD4E14E620}" srcOrd="0" destOrd="0" presId="urn:microsoft.com/office/officeart/2005/8/layout/radial6"/>
    <dgm:cxn modelId="{E8F1EF98-8EAA-41D6-BA44-959A1C8D364B}" type="presOf" srcId="{D450EF59-01BA-4823-B7E8-D1E4112135B4}" destId="{2F34A98D-9642-4586-AC96-8AA25ACF639C}" srcOrd="0" destOrd="0" presId="urn:microsoft.com/office/officeart/2005/8/layout/radial6"/>
    <dgm:cxn modelId="{3A9E656F-140C-4F77-BAA0-20C2E2725A2C}" srcId="{78814D3F-F88C-48F3-8F46-0F81A87BC89B}" destId="{1C0F3981-5D75-4BAF-B709-322DFBED2D23}" srcOrd="0" destOrd="0" parTransId="{71C3B271-5FAF-45AC-BD68-6FF1535145D3}" sibTransId="{682BF0CE-B190-47A7-9A01-996AD6A9BB4C}"/>
    <dgm:cxn modelId="{757EC95E-93FC-413E-842E-C4570934149F}" type="presOf" srcId="{0E3E16C0-EA06-4F20-99D7-AACA216285BC}" destId="{54E0BFCF-0DDF-4422-9317-CEA8CA45E896}" srcOrd="0" destOrd="0" presId="urn:microsoft.com/office/officeart/2005/8/layout/radial6"/>
    <dgm:cxn modelId="{1C0BBE7A-442F-417C-84F7-381EF4E27C60}" type="presOf" srcId="{A50EB57A-FB32-48BA-8AE0-FEF6E09CDC5A}" destId="{C3FDA984-CC33-4B15-BA9B-85A5740816D4}" srcOrd="0" destOrd="0" presId="urn:microsoft.com/office/officeart/2005/8/layout/radial6"/>
    <dgm:cxn modelId="{3713973A-DCEB-4346-9D4F-9F204DBF1464}" type="presOf" srcId="{C132BC53-D823-4673-B764-C8B4DA273E5E}" destId="{425012E2-A8E3-4E71-8292-34D523E845BF}" srcOrd="0" destOrd="0" presId="urn:microsoft.com/office/officeart/2005/8/layout/radial6"/>
    <dgm:cxn modelId="{90069CBC-A08B-4E8C-A5C9-12AA54E55D37}" type="presOf" srcId="{78814D3F-F88C-48F3-8F46-0F81A87BC89B}" destId="{1B1099C3-1CC1-42BC-800E-1B73187E4D64}" srcOrd="0" destOrd="0" presId="urn:microsoft.com/office/officeart/2005/8/layout/radial6"/>
    <dgm:cxn modelId="{336B4299-B565-43CF-A15B-D27F3FEEE7F5}" type="presOf" srcId="{2B5CDB46-BA45-4214-815D-31F817D5399B}" destId="{D0BA102C-DA43-4BE5-B6BF-BDC88254EFAE}" srcOrd="0" destOrd="0" presId="urn:microsoft.com/office/officeart/2005/8/layout/radial6"/>
    <dgm:cxn modelId="{DFC4EEED-29CF-4E68-9ED8-186A860B5761}" type="presParOf" srcId="{1B1099C3-1CC1-42BC-800E-1B73187E4D64}" destId="{A0C2A46E-B30D-425B-BC76-1FA1FEB992B0}" srcOrd="0" destOrd="0" presId="urn:microsoft.com/office/officeart/2005/8/layout/radial6"/>
    <dgm:cxn modelId="{297B69DE-FBF5-4794-B348-5DE22A6E9417}" type="presParOf" srcId="{1B1099C3-1CC1-42BC-800E-1B73187E4D64}" destId="{C3FDA984-CC33-4B15-BA9B-85A5740816D4}" srcOrd="1" destOrd="0" presId="urn:microsoft.com/office/officeart/2005/8/layout/radial6"/>
    <dgm:cxn modelId="{72910DAC-4AB1-47B0-BC49-FF47C1263D2C}" type="presParOf" srcId="{1B1099C3-1CC1-42BC-800E-1B73187E4D64}" destId="{3C2F09B7-7ACB-4D00-BC3D-95F60C67BBD2}" srcOrd="2" destOrd="0" presId="urn:microsoft.com/office/officeart/2005/8/layout/radial6"/>
    <dgm:cxn modelId="{E4C53BDA-F54C-47FF-99AE-1CEC33833C8B}" type="presParOf" srcId="{1B1099C3-1CC1-42BC-800E-1B73187E4D64}" destId="{029E035E-A601-42AD-BE29-EADD4E14E620}" srcOrd="3" destOrd="0" presId="urn:microsoft.com/office/officeart/2005/8/layout/radial6"/>
    <dgm:cxn modelId="{1200A582-348E-495A-A09D-6EE08B783682}" type="presParOf" srcId="{1B1099C3-1CC1-42BC-800E-1B73187E4D64}" destId="{2F34A98D-9642-4586-AC96-8AA25ACF639C}" srcOrd="4" destOrd="0" presId="urn:microsoft.com/office/officeart/2005/8/layout/radial6"/>
    <dgm:cxn modelId="{AF26031B-F243-4FD7-BA98-9310C16B9C13}" type="presParOf" srcId="{1B1099C3-1CC1-42BC-800E-1B73187E4D64}" destId="{62FCDA35-9079-47E4-B445-0FF9CC7D155D}" srcOrd="5" destOrd="0" presId="urn:microsoft.com/office/officeart/2005/8/layout/radial6"/>
    <dgm:cxn modelId="{04645C6B-3E20-4446-91D7-6F25B4B47A0E}" type="presParOf" srcId="{1B1099C3-1CC1-42BC-800E-1B73187E4D64}" destId="{425012E2-A8E3-4E71-8292-34D523E845BF}" srcOrd="6" destOrd="0" presId="urn:microsoft.com/office/officeart/2005/8/layout/radial6"/>
    <dgm:cxn modelId="{BA1E1CE5-E653-491D-AF58-DE8C3A4D8270}" type="presParOf" srcId="{1B1099C3-1CC1-42BC-800E-1B73187E4D64}" destId="{44F80D18-1A0F-42D2-952A-434123D9CA32}" srcOrd="7" destOrd="0" presId="urn:microsoft.com/office/officeart/2005/8/layout/radial6"/>
    <dgm:cxn modelId="{96E805E8-1A4B-4638-B4DF-6C25EB45CF42}" type="presParOf" srcId="{1B1099C3-1CC1-42BC-800E-1B73187E4D64}" destId="{BF89AB94-7F6D-44BA-A19F-0AC34F67A809}" srcOrd="8" destOrd="0" presId="urn:microsoft.com/office/officeart/2005/8/layout/radial6"/>
    <dgm:cxn modelId="{F492A6C0-356D-46DC-AB69-DE3C8DAD74FB}" type="presParOf" srcId="{1B1099C3-1CC1-42BC-800E-1B73187E4D64}" destId="{54E0BFCF-0DDF-4422-9317-CEA8CA45E896}" srcOrd="9" destOrd="0" presId="urn:microsoft.com/office/officeart/2005/8/layout/radial6"/>
    <dgm:cxn modelId="{F4115446-BA77-41F4-806F-217943CA3ACA}" type="presParOf" srcId="{1B1099C3-1CC1-42BC-800E-1B73187E4D64}" destId="{5E1897AD-4D63-4175-A875-A10088B9166B}" srcOrd="10" destOrd="0" presId="urn:microsoft.com/office/officeart/2005/8/layout/radial6"/>
    <dgm:cxn modelId="{D8C73221-9D6A-4A7A-A3FD-E26FB2672182}" type="presParOf" srcId="{1B1099C3-1CC1-42BC-800E-1B73187E4D64}" destId="{838DD2AA-0001-4493-A35B-9AD1F06A4AEE}" srcOrd="11" destOrd="0" presId="urn:microsoft.com/office/officeart/2005/8/layout/radial6"/>
    <dgm:cxn modelId="{702EBC0C-EAFC-4037-A390-064232A3BFC6}" type="presParOf" srcId="{1B1099C3-1CC1-42BC-800E-1B73187E4D64}" destId="{D0BA102C-DA43-4BE5-B6BF-BDC88254EFAE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A102C-DA43-4BE5-B6BF-BDC88254EFAE}">
      <dsp:nvSpPr>
        <dsp:cNvPr id="0" name=""/>
        <dsp:cNvSpPr/>
      </dsp:nvSpPr>
      <dsp:spPr>
        <a:xfrm>
          <a:off x="1253636" y="309073"/>
          <a:ext cx="2064727" cy="2064727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0BFCF-0DDF-4422-9317-CEA8CA45E896}">
      <dsp:nvSpPr>
        <dsp:cNvPr id="0" name=""/>
        <dsp:cNvSpPr/>
      </dsp:nvSpPr>
      <dsp:spPr>
        <a:xfrm>
          <a:off x="1253636" y="309073"/>
          <a:ext cx="2064727" cy="2064727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5012E2-A8E3-4E71-8292-34D523E845BF}">
      <dsp:nvSpPr>
        <dsp:cNvPr id="0" name=""/>
        <dsp:cNvSpPr/>
      </dsp:nvSpPr>
      <dsp:spPr>
        <a:xfrm>
          <a:off x="1253636" y="309073"/>
          <a:ext cx="2064727" cy="2064727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9E035E-A601-42AD-BE29-EADD4E14E620}">
      <dsp:nvSpPr>
        <dsp:cNvPr id="0" name=""/>
        <dsp:cNvSpPr/>
      </dsp:nvSpPr>
      <dsp:spPr>
        <a:xfrm>
          <a:off x="1253636" y="309073"/>
          <a:ext cx="2064727" cy="2064727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2A46E-B30D-425B-BC76-1FA1FEB992B0}">
      <dsp:nvSpPr>
        <dsp:cNvPr id="0" name=""/>
        <dsp:cNvSpPr/>
      </dsp:nvSpPr>
      <dsp:spPr>
        <a:xfrm>
          <a:off x="1810494" y="865931"/>
          <a:ext cx="951011" cy="951011"/>
        </a:xfrm>
        <a:prstGeom prst="ellipse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500" b="1" kern="120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SIESAM</a:t>
          </a:r>
          <a:endParaRPr lang="es-GT" sz="1500" b="1" kern="1200" dirty="0">
            <a:ln>
              <a:noFill/>
            </a:ln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49766" y="1005203"/>
        <a:ext cx="672467" cy="672467"/>
      </dsp:txXfrm>
    </dsp:sp>
    <dsp:sp modelId="{C3FDA984-CC33-4B15-BA9B-85A5740816D4}">
      <dsp:nvSpPr>
        <dsp:cNvPr id="0" name=""/>
        <dsp:cNvSpPr/>
      </dsp:nvSpPr>
      <dsp:spPr>
        <a:xfrm>
          <a:off x="1758948" y="-194012"/>
          <a:ext cx="1054102" cy="10541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200" kern="1200" dirty="0" smtClean="0"/>
            <a:t>Personal</a:t>
          </a:r>
          <a:endParaRPr lang="es-GT" sz="1200" kern="1200" dirty="0"/>
        </a:p>
      </dsp:txBody>
      <dsp:txXfrm>
        <a:off x="1913318" y="-39642"/>
        <a:ext cx="745362" cy="745362"/>
      </dsp:txXfrm>
    </dsp:sp>
    <dsp:sp modelId="{2F34A98D-9642-4586-AC96-8AA25ACF639C}">
      <dsp:nvSpPr>
        <dsp:cNvPr id="0" name=""/>
        <dsp:cNvSpPr/>
      </dsp:nvSpPr>
      <dsp:spPr>
        <a:xfrm>
          <a:off x="2767347" y="814385"/>
          <a:ext cx="1054102" cy="10541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200" kern="1200" dirty="0" smtClean="0"/>
            <a:t>Equipo</a:t>
          </a:r>
          <a:endParaRPr lang="es-GT" sz="1200" kern="1200" dirty="0"/>
        </a:p>
      </dsp:txBody>
      <dsp:txXfrm>
        <a:off x="2921717" y="968755"/>
        <a:ext cx="745362" cy="745362"/>
      </dsp:txXfrm>
    </dsp:sp>
    <dsp:sp modelId="{44F80D18-1A0F-42D2-952A-434123D9CA32}">
      <dsp:nvSpPr>
        <dsp:cNvPr id="0" name=""/>
        <dsp:cNvSpPr/>
      </dsp:nvSpPr>
      <dsp:spPr>
        <a:xfrm>
          <a:off x="1758948" y="1822784"/>
          <a:ext cx="1054102" cy="10541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200" kern="1200" dirty="0" smtClean="0"/>
            <a:t>Programas</a:t>
          </a:r>
          <a:endParaRPr lang="es-GT" sz="1200" kern="1200" dirty="0"/>
        </a:p>
      </dsp:txBody>
      <dsp:txXfrm>
        <a:off x="1913318" y="1977154"/>
        <a:ext cx="745362" cy="745362"/>
      </dsp:txXfrm>
    </dsp:sp>
    <dsp:sp modelId="{5E1897AD-4D63-4175-A875-A10088B9166B}">
      <dsp:nvSpPr>
        <dsp:cNvPr id="0" name=""/>
        <dsp:cNvSpPr/>
      </dsp:nvSpPr>
      <dsp:spPr>
        <a:xfrm>
          <a:off x="750550" y="814385"/>
          <a:ext cx="1054102" cy="10541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GT" sz="1200" kern="1200" dirty="0" smtClean="0"/>
            <a:t>Bases de datos</a:t>
          </a:r>
          <a:endParaRPr lang="es-GT" sz="1200" kern="1200" dirty="0"/>
        </a:p>
      </dsp:txBody>
      <dsp:txXfrm>
        <a:off x="904920" y="968755"/>
        <a:ext cx="745362" cy="745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s-GT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03A3109-2972-426F-B7EF-778659600505}" type="datetimeFigureOut">
              <a:rPr lang="es-GT" smtClean="0"/>
              <a:pPr/>
              <a:t>24/10/2012</a:t>
            </a:fld>
            <a:endParaRPr lang="es-GT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s-GT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GT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s-GT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E1D9D44-E4A1-4D2E-A8F8-E001050AEB93}" type="slidenum">
              <a:rPr lang="es-GT" smtClean="0"/>
              <a:pPr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92740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GT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PERFIL AMBIENTAL DE GUATEMALA 2010-2012: vulnerabilidad local y creciente acumulación de riesgo</a:t>
            </a:r>
            <a:endParaRPr lang="es-G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G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Estimado Padre Rolando Alvarado, Rector de la Universidad Rafael Landívar; Excelentísimo Señor Presidente de la Republica General Otto Perez Molina; Excelentísima Señora Vicepresidenta de la Republica Licenciada Roxana </a:t>
            </a:r>
            <a:r>
              <a:rPr lang="es-GT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Baldetti</a:t>
            </a:r>
            <a:r>
              <a:rPr lang="es-G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Distinguido Señor  Secretario de Planificación y Programación de la Presidencia Licenciado Fernando Carrera, Distinguido Público.</a:t>
            </a:r>
            <a:endParaRPr lang="es-G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1</a:t>
            </a:fld>
            <a:endParaRPr lang="es-G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16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55448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32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32690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33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32690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36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8676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39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8676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41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48676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Durante los últimos 10 años hemos logrado establecer un proceso de generación de información y conocimiento a través de la investigación, de la sistematización y análisis de información y de divulgación de informes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124426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G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esencia del proceso, creo yo, es una poderosa base de datos multianual, que al alimentarse continuamente de procesos de investigación propios o de entidades socias, nos posibilita el análisis de, al menos,  una centena de indicadores que reflejan la evolución histórica,  el estado y las tendencias de los componentes del ambiente natural que son producto de eventos y dinámicas económico sociales y político-institucionales.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29102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la luz de este proceso hemos producido sistemáticamente cuatro Perfiles Ambientales los cuales han sido presentados a la sociedad guatemalteca en los años 2004, 2006, 2009 y ahora en el 2012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4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91917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 hemos apoyado al Ministerio de Ambiente y Recursos Naturales en la producción del informe oficial sobre el estado del ambiente en el país en el año 2009 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56959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 hemos apoyado al Ministerio de Ambiente y Recursos Naturales en la producción del informe oficial sobre el estado del ambiente en el país en el año 2009 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656959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informe que presentamos en esta ocasión corresponde al periodo 2010-2012 y hace énfasis en la “Vulnerabilidad local y creciente construcción de riesgo”</a:t>
            </a:r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11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29926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su estructura, el informe incluye un Marco Conceptual relativo al análisis sistémico de la realidad</a:t>
            </a:r>
          </a:p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13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29926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su estructura, el informe incluye un Marco Conceptual relativo al análisis sistémico de la realidad</a:t>
            </a:r>
          </a:p>
          <a:p>
            <a:endParaRPr lang="es-GT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D9D44-E4A1-4D2E-A8F8-E001050AEB93}" type="slidenum">
              <a:rPr lang="es-GT" smtClean="0"/>
              <a:pPr/>
              <a:t>15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29926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6ACFE-27E5-4E73-A89A-23A270A8EB3D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75459-E6AC-4516-88F2-154DA3AA993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C0558-0C4E-473A-8BF2-AD22386060C6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C9294-3EB8-4865-AE98-F0967D68377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F5A92-8EC9-4312-91B7-043CB2CCFABE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BFBC6-931F-4ABF-80A2-FDBB1C03213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4BC4-7631-45CE-B9D2-E02A89969E8B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B70C3-5EE6-4AE4-9E0F-BF4B57C6DAD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2795587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1295400"/>
            <a:ext cx="7772400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89BC9-556F-432A-BE99-2BBFE08DE075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9E550-BB9A-4C7E-A63D-748E78BBF9F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3AAAA-500E-4CEA-A77D-E3EBE018E8D3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A26AC6-E474-4780-B6B5-55C04BE25FF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l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311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l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311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35645-BF05-41A8-92D4-B935F8547D64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E900B-5D5E-406C-9122-2600FC4B93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43DDB-9EAD-46E8-8A91-2F3C17E1BC4D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0ED49-D9AD-4DEC-844E-7A813F49CE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C8DAC-AD8D-4A25-9771-0230697A5C9B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75E88-3B37-4B3B-9F8F-86BB9B9DFDC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137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9751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2CCCC-572A-45A6-8358-461B11F39893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BB5B9-EBA1-4573-80BE-D527C57288B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495800"/>
            <a:ext cx="5486400" cy="563563"/>
          </a:xfrm>
        </p:spPr>
        <p:txBody>
          <a:bodyPr anchor="t"/>
          <a:lstStyle>
            <a:lvl1pPr algn="l">
              <a:defRPr sz="18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304800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059363"/>
            <a:ext cx="5486400" cy="5032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C9E23-07B8-4EF7-A809-BE10D7852E9A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F199C-DF17-439A-93AC-74BE6FDF69D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título del patrón</a:t>
            </a:r>
            <a:endParaRPr lang="en-US" dirty="0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4EC2089-567C-43E5-B897-A7001B4A8CBD}" type="datetimeFigureOut">
              <a:rPr lang="en-US"/>
              <a:pPr>
                <a:defRPr/>
              </a:pPr>
              <a:t>10/24/2012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492924-8339-4518-B590-2C18E268D15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image" Target="../media/image51.jpeg"/><Relationship Id="rId18" Type="http://schemas.openxmlformats.org/officeDocument/2006/relationships/image" Target="../media/image56.jpeg"/><Relationship Id="rId26" Type="http://schemas.openxmlformats.org/officeDocument/2006/relationships/image" Target="../media/image64.jpeg"/><Relationship Id="rId3" Type="http://schemas.openxmlformats.org/officeDocument/2006/relationships/image" Target="../media/image41.jpeg"/><Relationship Id="rId21" Type="http://schemas.openxmlformats.org/officeDocument/2006/relationships/image" Target="../media/image59.jpe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17" Type="http://schemas.openxmlformats.org/officeDocument/2006/relationships/image" Target="../media/image55.jpeg"/><Relationship Id="rId25" Type="http://schemas.openxmlformats.org/officeDocument/2006/relationships/image" Target="../media/image63.jpeg"/><Relationship Id="rId2" Type="http://schemas.openxmlformats.org/officeDocument/2006/relationships/image" Target="../media/image40.jpeg"/><Relationship Id="rId16" Type="http://schemas.openxmlformats.org/officeDocument/2006/relationships/image" Target="../media/image54.jpeg"/><Relationship Id="rId20" Type="http://schemas.openxmlformats.org/officeDocument/2006/relationships/image" Target="../media/image58.jpeg"/><Relationship Id="rId29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24" Type="http://schemas.openxmlformats.org/officeDocument/2006/relationships/image" Target="../media/image62.jpeg"/><Relationship Id="rId5" Type="http://schemas.openxmlformats.org/officeDocument/2006/relationships/image" Target="../media/image43.jpeg"/><Relationship Id="rId15" Type="http://schemas.openxmlformats.org/officeDocument/2006/relationships/image" Target="../media/image53.jpeg"/><Relationship Id="rId23" Type="http://schemas.openxmlformats.org/officeDocument/2006/relationships/image" Target="../media/image61.jpeg"/><Relationship Id="rId28" Type="http://schemas.openxmlformats.org/officeDocument/2006/relationships/image" Target="../media/image66.jpeg"/><Relationship Id="rId10" Type="http://schemas.openxmlformats.org/officeDocument/2006/relationships/image" Target="../media/image48.jpeg"/><Relationship Id="rId19" Type="http://schemas.openxmlformats.org/officeDocument/2006/relationships/image" Target="../media/image57.jpeg"/><Relationship Id="rId31" Type="http://schemas.openxmlformats.org/officeDocument/2006/relationships/image" Target="../media/image69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Relationship Id="rId14" Type="http://schemas.openxmlformats.org/officeDocument/2006/relationships/image" Target="../media/image52.jpeg"/><Relationship Id="rId22" Type="http://schemas.openxmlformats.org/officeDocument/2006/relationships/image" Target="../media/image60.jpeg"/><Relationship Id="rId27" Type="http://schemas.openxmlformats.org/officeDocument/2006/relationships/image" Target="../media/image65.jpeg"/><Relationship Id="rId30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13" Type="http://schemas.openxmlformats.org/officeDocument/2006/relationships/image" Target="../media/image81.pn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12" Type="http://schemas.openxmlformats.org/officeDocument/2006/relationships/image" Target="../media/image80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openxmlformats.org/officeDocument/2006/relationships/image" Target="../media/image79.jpe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tmp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mp"/><Relationship Id="rId2" Type="http://schemas.openxmlformats.org/officeDocument/2006/relationships/image" Target="../media/image93.tmp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tm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1 Imagen" descr="Portad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457200" y="2362201"/>
            <a:ext cx="8305800" cy="314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s-G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Universidad Rafael Landívar (URL)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G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Vicerectoría</a:t>
            </a:r>
            <a:r>
              <a:rPr lang="es-G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de Investigación y Proyección (VRIP)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s-G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Instituto de Agricultura, Recursos Naturales y Ambiente (IARNA)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US" sz="1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US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lnSpc>
                <a:spcPct val="80000"/>
              </a:lnSpc>
              <a:buFontTx/>
              <a:buNone/>
            </a:pPr>
            <a:r>
              <a:rPr lang="es-GT" sz="3200" b="1" dirty="0" smtClean="0"/>
              <a:t>PERFIL </a:t>
            </a:r>
            <a:r>
              <a:rPr lang="es-GT" sz="3200" b="1" dirty="0"/>
              <a:t>AMBIENTAL DE GUATEMALA </a:t>
            </a:r>
            <a:r>
              <a:rPr lang="es-GT" sz="3200" b="1" dirty="0" smtClean="0"/>
              <a:t>2010-2012</a:t>
            </a:r>
          </a:p>
          <a:p>
            <a:pPr algn="r">
              <a:lnSpc>
                <a:spcPct val="80000"/>
              </a:lnSpc>
            </a:pPr>
            <a:r>
              <a:rPr lang="es-GT" sz="2400" b="1" dirty="0"/>
              <a:t>vulnerabilidad local y creciente acumulación de </a:t>
            </a:r>
            <a:r>
              <a:rPr lang="es-GT" sz="2400" b="1" dirty="0" smtClean="0"/>
              <a:t>riesgo</a:t>
            </a:r>
            <a:endParaRPr lang="en-US" sz="2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>
              <a:lnSpc>
                <a:spcPct val="80000"/>
              </a:lnSpc>
              <a:buFontTx/>
              <a:buNone/>
            </a:pPr>
            <a:endParaRPr lang="en-US" sz="2400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Tx/>
              <a:buNone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Juventino Gálvez</a:t>
            </a:r>
          </a:p>
          <a:p>
            <a:pPr>
              <a:buFontTx/>
              <a:buNone/>
            </a:pP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jugalvez@url.edu.gt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6"/>
    </mc:Choice>
    <mc:Fallback xmlns="">
      <p:transition spd="slow" advTm="6056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66 Grupo"/>
          <p:cNvGrpSpPr/>
          <p:nvPr/>
        </p:nvGrpSpPr>
        <p:grpSpPr>
          <a:xfrm>
            <a:off x="220640" y="912128"/>
            <a:ext cx="1028700" cy="4724400"/>
            <a:chOff x="220640" y="912128"/>
            <a:chExt cx="1028700" cy="4724400"/>
          </a:xfrm>
        </p:grpSpPr>
        <p:pic>
          <p:nvPicPr>
            <p:cNvPr id="10" name="Picture 10" descr="C:\Documents and Settings\cicleaves\Mis documentos\Red IARNA\Red IARNA Servidor\2011\Red Informa 24\imagenes\portada-libro-bosqu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640" y="1312178"/>
              <a:ext cx="1028700" cy="1352550"/>
            </a:xfrm>
            <a:prstGeom prst="rect">
              <a:avLst/>
            </a:prstGeom>
            <a:noFill/>
          </p:spPr>
        </p:pic>
        <p:pic>
          <p:nvPicPr>
            <p:cNvPr id="11" name="Picture 11" descr="C:\Documents and Settings\cicleaves\Mis documentos\Red IARNA\Red IARNA Servidor\2011\Red IARNA (01)\images\folleto-bosqu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6840" y="2817127"/>
              <a:ext cx="914400" cy="1371601"/>
            </a:xfrm>
            <a:prstGeom prst="rect">
              <a:avLst/>
            </a:prstGeom>
            <a:noFill/>
          </p:spPr>
        </p:pic>
        <p:grpSp>
          <p:nvGrpSpPr>
            <p:cNvPr id="28" name="51 Grupo"/>
            <p:cNvGrpSpPr/>
            <p:nvPr/>
          </p:nvGrpSpPr>
          <p:grpSpPr>
            <a:xfrm>
              <a:off x="373040" y="4299728"/>
              <a:ext cx="803922" cy="1336800"/>
              <a:chOff x="2514600" y="3886200"/>
              <a:chExt cx="803922" cy="1336800"/>
            </a:xfrm>
          </p:grpSpPr>
          <p:grpSp>
            <p:nvGrpSpPr>
              <p:cNvPr id="29" name="50 Grupo"/>
              <p:cNvGrpSpPr/>
              <p:nvPr/>
            </p:nvGrpSpPr>
            <p:grpSpPr>
              <a:xfrm>
                <a:off x="2590800" y="4648200"/>
                <a:ext cx="727200" cy="574800"/>
                <a:chOff x="2705100" y="4038600"/>
                <a:chExt cx="727200" cy="574800"/>
              </a:xfrm>
            </p:grpSpPr>
            <p:pic>
              <p:nvPicPr>
                <p:cNvPr id="31" name="Picture 27" descr="C:\Documents and Settings\cicleaves\Mis documentos\Red IARNA\Red IARNA Servidor\2011\Red Informa 24\imagenes\portada-libro-bosque-bases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705100" y="4038600"/>
                  <a:ext cx="402394" cy="5328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" name="Picture 21" descr="C:\Documents and Settings\cicleaves\Mis documentos\Red IARNA\Red IARNA Servidor\2011\Red Informa 24\imagenes\ExcelLogo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162300" y="4343400"/>
                  <a:ext cx="270000" cy="27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1" descr="C:\Documents and Settings\cicleaves\Mis documentos\Red IARNA\Red IARNA Servidor\2011\Red Informa 24\imagenes\ExcelLogo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162300" y="4038600"/>
                  <a:ext cx="270000" cy="270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0" name="29 Imagen" descr="CD-CIB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514600" y="3886200"/>
                <a:ext cx="803922" cy="738000"/>
              </a:xfrm>
              <a:prstGeom prst="rect">
                <a:avLst/>
              </a:prstGeom>
            </p:spPr>
          </p:pic>
        </p:grpSp>
        <p:sp>
          <p:nvSpPr>
            <p:cNvPr id="57" name="56 CuadroTexto"/>
            <p:cNvSpPr txBox="1"/>
            <p:nvPr/>
          </p:nvSpPr>
          <p:spPr>
            <a:xfrm>
              <a:off x="220640" y="912128"/>
              <a:ext cx="990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b="1" dirty="0" smtClean="0"/>
                <a:t>CIB</a:t>
              </a:r>
              <a:endParaRPr lang="es-ES" b="1" dirty="0"/>
            </a:p>
          </p:txBody>
        </p:sp>
      </p:grpSp>
      <p:grpSp>
        <p:nvGrpSpPr>
          <p:cNvPr id="68" name="67 Grupo"/>
          <p:cNvGrpSpPr/>
          <p:nvPr/>
        </p:nvGrpSpPr>
        <p:grpSpPr>
          <a:xfrm>
            <a:off x="1287440" y="912128"/>
            <a:ext cx="1066800" cy="4682400"/>
            <a:chOff x="1287440" y="912128"/>
            <a:chExt cx="1066800" cy="4682400"/>
          </a:xfrm>
        </p:grpSpPr>
        <p:pic>
          <p:nvPicPr>
            <p:cNvPr id="5" name="Picture 5" descr="C:\Documents and Settings\cicleaves\Mis documentos\Red IARNA\Red IARNA Servidor\2011\Red Informa 24\imagenes\portada-libro-recursos-hidricos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25540" y="1327927"/>
              <a:ext cx="1028700" cy="1333500"/>
            </a:xfrm>
            <a:prstGeom prst="rect">
              <a:avLst/>
            </a:prstGeom>
            <a:noFill/>
          </p:spPr>
        </p:pic>
        <p:pic>
          <p:nvPicPr>
            <p:cNvPr id="15" name="Picture 19" descr="C:\Documents and Settings\cicleaves\Mis documentos\Red IARNA\Red IARNA Servidor\2011\Red IARNA (01)\images\portada-folleto-agua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439840" y="2775728"/>
              <a:ext cx="914400" cy="1371600"/>
            </a:xfrm>
            <a:prstGeom prst="rect">
              <a:avLst/>
            </a:prstGeom>
            <a:noFill/>
          </p:spPr>
        </p:pic>
        <p:grpSp>
          <p:nvGrpSpPr>
            <p:cNvPr id="34" name="54 Grupo"/>
            <p:cNvGrpSpPr/>
            <p:nvPr/>
          </p:nvGrpSpPr>
          <p:grpSpPr>
            <a:xfrm>
              <a:off x="1516040" y="4223528"/>
              <a:ext cx="803400" cy="1371000"/>
              <a:chOff x="304800" y="3810000"/>
              <a:chExt cx="803400" cy="1371000"/>
            </a:xfrm>
          </p:grpSpPr>
          <p:grpSp>
            <p:nvGrpSpPr>
              <p:cNvPr id="35" name="53 Grupo"/>
              <p:cNvGrpSpPr/>
              <p:nvPr/>
            </p:nvGrpSpPr>
            <p:grpSpPr>
              <a:xfrm>
                <a:off x="381000" y="4648200"/>
                <a:ext cx="727200" cy="532800"/>
                <a:chOff x="190500" y="4038600"/>
                <a:chExt cx="727200" cy="532800"/>
              </a:xfrm>
            </p:grpSpPr>
            <p:pic>
              <p:nvPicPr>
                <p:cNvPr id="37" name="Picture 24" descr="C:\Documents and Settings\cicleaves\Mis documentos\Red IARNA\Red IARNA Servidor\2011\Red Informa 24\imagenes\portada-libro-CIRH-bases.jpg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190500" y="4038600"/>
                  <a:ext cx="402394" cy="5328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21" descr="C:\Documents and Settings\cicleaves\Mis documentos\Red IARNA\Red IARNA Servidor\2011\Red Informa 24\imagenes\ExcelLogo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47700" y="4038600"/>
                  <a:ext cx="270000" cy="27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9" name="Picture 21" descr="C:\Documents and Settings\cicleaves\Mis documentos\Red IARNA\Red IARNA Servidor\2011\Red Informa 24\imagenes\ExcelLogo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47700" y="4267200"/>
                  <a:ext cx="270000" cy="270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6" name="35 Imagen" descr="CD-CIRH.jpg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04800" y="3810000"/>
                <a:ext cx="738000" cy="738000"/>
              </a:xfrm>
              <a:prstGeom prst="rect">
                <a:avLst/>
              </a:prstGeom>
            </p:spPr>
          </p:pic>
        </p:grpSp>
        <p:sp>
          <p:nvSpPr>
            <p:cNvPr id="58" name="57 CuadroTexto"/>
            <p:cNvSpPr txBox="1"/>
            <p:nvPr/>
          </p:nvSpPr>
          <p:spPr>
            <a:xfrm>
              <a:off x="1287440" y="912128"/>
              <a:ext cx="990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b="1" dirty="0" smtClean="0"/>
                <a:t>CIRH</a:t>
              </a:r>
              <a:endParaRPr lang="es-ES" b="1" dirty="0"/>
            </a:p>
          </p:txBody>
        </p:sp>
      </p:grpSp>
      <p:grpSp>
        <p:nvGrpSpPr>
          <p:cNvPr id="69" name="68 Grupo"/>
          <p:cNvGrpSpPr/>
          <p:nvPr/>
        </p:nvGrpSpPr>
        <p:grpSpPr>
          <a:xfrm>
            <a:off x="2430440" y="912128"/>
            <a:ext cx="1028700" cy="4673475"/>
            <a:chOff x="2430440" y="912128"/>
            <a:chExt cx="1028700" cy="4673475"/>
          </a:xfrm>
        </p:grpSpPr>
        <p:pic>
          <p:nvPicPr>
            <p:cNvPr id="6" name="Picture 6" descr="C:\Documents and Settings\cicleaves\Mis documentos\Red IARNA\Red IARNA Servidor\2011\Red Informa 24\imagenes\portada-libro-residuos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30440" y="1327927"/>
              <a:ext cx="1028700" cy="1352550"/>
            </a:xfrm>
            <a:prstGeom prst="rect">
              <a:avLst/>
            </a:prstGeom>
            <a:noFill/>
          </p:spPr>
        </p:pic>
        <p:pic>
          <p:nvPicPr>
            <p:cNvPr id="9" name="Picture 9" descr="C:\Documents and Settings\cicleaves\Mis documentos\Red IARNA\Red IARNA Servidor\2011\Red Informa 24\imagenes\portada-folleto-residuos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06640" y="2775728"/>
              <a:ext cx="914400" cy="1371600"/>
            </a:xfrm>
            <a:prstGeom prst="rect">
              <a:avLst/>
            </a:prstGeom>
            <a:noFill/>
          </p:spPr>
        </p:pic>
        <p:grpSp>
          <p:nvGrpSpPr>
            <p:cNvPr id="40" name="57 Grupo"/>
            <p:cNvGrpSpPr/>
            <p:nvPr/>
          </p:nvGrpSpPr>
          <p:grpSpPr>
            <a:xfrm>
              <a:off x="2582840" y="4223528"/>
              <a:ext cx="812925" cy="1362075"/>
              <a:chOff x="1362075" y="3895725"/>
              <a:chExt cx="812925" cy="1362075"/>
            </a:xfrm>
          </p:grpSpPr>
          <p:grpSp>
            <p:nvGrpSpPr>
              <p:cNvPr id="41" name="56 Grupo"/>
              <p:cNvGrpSpPr/>
              <p:nvPr/>
            </p:nvGrpSpPr>
            <p:grpSpPr>
              <a:xfrm>
                <a:off x="1447800" y="4683000"/>
                <a:ext cx="727200" cy="574800"/>
                <a:chOff x="1333500" y="3962400"/>
                <a:chExt cx="727200" cy="574800"/>
              </a:xfrm>
            </p:grpSpPr>
            <p:pic>
              <p:nvPicPr>
                <p:cNvPr id="43" name="Picture 25" descr="C:\Documents and Settings\cicleaves\Mis documentos\Red IARNA\Red IARNA Servidor\2011\Red Informa 24\imagenes\portada-residuos-bases.jpg"/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1333500" y="3962400"/>
                  <a:ext cx="399600" cy="5328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Picture 21" descr="C:\Documents and Settings\cicleaves\Mis documentos\Red IARNA\Red IARNA Servidor\2011\Red Informa 24\imagenes\ExcelLogo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790700" y="4267200"/>
                  <a:ext cx="270000" cy="27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Picture 21" descr="C:\Documents and Settings\cicleaves\Mis documentos\Red IARNA\Red IARNA Servidor\2011\Red Informa 24\imagenes\ExcelLogo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790700" y="3962400"/>
                  <a:ext cx="270000" cy="270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42" name="41 Imagen" descr="CD-CIRE.jp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362075" y="3895725"/>
                <a:ext cx="716505" cy="738000"/>
              </a:xfrm>
              <a:prstGeom prst="rect">
                <a:avLst/>
              </a:prstGeom>
            </p:spPr>
          </p:pic>
        </p:grpSp>
        <p:sp>
          <p:nvSpPr>
            <p:cNvPr id="59" name="58 CuadroTexto"/>
            <p:cNvSpPr txBox="1"/>
            <p:nvPr/>
          </p:nvSpPr>
          <p:spPr>
            <a:xfrm>
              <a:off x="2430440" y="912128"/>
              <a:ext cx="990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b="1" dirty="0" smtClean="0"/>
                <a:t>CIRE</a:t>
              </a:r>
              <a:endParaRPr lang="es-ES" b="1" dirty="0"/>
            </a:p>
          </p:txBody>
        </p:sp>
      </p:grpSp>
      <p:grpSp>
        <p:nvGrpSpPr>
          <p:cNvPr id="70" name="69 Grupo"/>
          <p:cNvGrpSpPr/>
          <p:nvPr/>
        </p:nvGrpSpPr>
        <p:grpSpPr>
          <a:xfrm>
            <a:off x="3535340" y="912128"/>
            <a:ext cx="1028700" cy="4683000"/>
            <a:chOff x="3535340" y="912128"/>
            <a:chExt cx="1028700" cy="4683000"/>
          </a:xfrm>
        </p:grpSpPr>
        <p:pic>
          <p:nvPicPr>
            <p:cNvPr id="4" name="Picture 4" descr="C:\Documents and Settings\cicleaves\Mis documentos\Red IARNA\Red IARNA Servidor\2011\Red Informa 24\imagenes\portada-libro-energia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3535340" y="1327927"/>
              <a:ext cx="1028700" cy="1352550"/>
            </a:xfrm>
            <a:prstGeom prst="rect">
              <a:avLst/>
            </a:prstGeom>
            <a:noFill/>
          </p:spPr>
        </p:pic>
        <p:pic>
          <p:nvPicPr>
            <p:cNvPr id="14" name="Picture 18" descr="C:\Documents and Settings\cicleaves\Mis documentos\Red IARNA\Red IARNA Servidor\2011\Red IARNA (01)\images\portada-folleto-energia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3573440" y="2775728"/>
              <a:ext cx="914400" cy="1371600"/>
            </a:xfrm>
            <a:prstGeom prst="rect">
              <a:avLst/>
            </a:prstGeom>
            <a:noFill/>
          </p:spPr>
        </p:pic>
        <p:grpSp>
          <p:nvGrpSpPr>
            <p:cNvPr id="46" name="61 Grupo"/>
            <p:cNvGrpSpPr/>
            <p:nvPr/>
          </p:nvGrpSpPr>
          <p:grpSpPr>
            <a:xfrm>
              <a:off x="3649639" y="4223528"/>
              <a:ext cx="833684" cy="1371600"/>
              <a:chOff x="3581399" y="3886200"/>
              <a:chExt cx="833684" cy="1371600"/>
            </a:xfrm>
          </p:grpSpPr>
          <p:grpSp>
            <p:nvGrpSpPr>
              <p:cNvPr id="47" name="59 Grupo"/>
              <p:cNvGrpSpPr/>
              <p:nvPr/>
            </p:nvGrpSpPr>
            <p:grpSpPr>
              <a:xfrm>
                <a:off x="3672442" y="4683000"/>
                <a:ext cx="727200" cy="574800"/>
                <a:chOff x="3848100" y="4800600"/>
                <a:chExt cx="727200" cy="574800"/>
              </a:xfrm>
            </p:grpSpPr>
            <p:pic>
              <p:nvPicPr>
                <p:cNvPr id="49" name="Picture 22" descr="C:\Documents and Settings\cicleaves\Mis documentos\Red IARNA\Red IARNA Servidor\2011\Red Informa 24\imagenes\portada-CIEE-bases.jpg"/>
                <p:cNvPicPr>
                  <a:picLocks noChangeAspect="1"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3848100" y="4800600"/>
                  <a:ext cx="399600" cy="5328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50" name="Picture 21" descr="C:\Documents and Settings\cicleaves\Mis documentos\Red IARNA\Red IARNA Servidor\2011\Red Informa 24\imagenes\ExcelLogo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305300" y="5105400"/>
                  <a:ext cx="270000" cy="27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51" name="Picture 21" descr="C:\Documents and Settings\cicleaves\Mis documentos\Red IARNA\Red IARNA Servidor\2011\Red Informa 24\imagenes\ExcelLogo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4305300" y="4800600"/>
                  <a:ext cx="270000" cy="270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48" name="47 Imagen" descr="CD-CIEE.jpg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3581399" y="3886200"/>
                <a:ext cx="833684" cy="792000"/>
              </a:xfrm>
              <a:prstGeom prst="rect">
                <a:avLst/>
              </a:prstGeom>
            </p:spPr>
          </p:pic>
        </p:grpSp>
        <p:sp>
          <p:nvSpPr>
            <p:cNvPr id="60" name="59 CuadroTexto"/>
            <p:cNvSpPr txBox="1"/>
            <p:nvPr/>
          </p:nvSpPr>
          <p:spPr>
            <a:xfrm>
              <a:off x="3573440" y="912128"/>
              <a:ext cx="990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b="1" dirty="0" smtClean="0"/>
                <a:t>CIEE</a:t>
              </a:r>
              <a:endParaRPr lang="es-ES" b="1" dirty="0"/>
            </a:p>
          </p:txBody>
        </p:sp>
      </p:grpSp>
      <p:grpSp>
        <p:nvGrpSpPr>
          <p:cNvPr id="71" name="70 Grupo"/>
          <p:cNvGrpSpPr/>
          <p:nvPr/>
        </p:nvGrpSpPr>
        <p:grpSpPr>
          <a:xfrm>
            <a:off x="4640240" y="912128"/>
            <a:ext cx="1028700" cy="4682400"/>
            <a:chOff x="4640240" y="912128"/>
            <a:chExt cx="1028700" cy="4682400"/>
          </a:xfrm>
        </p:grpSpPr>
        <p:pic>
          <p:nvPicPr>
            <p:cNvPr id="3" name="Picture 3" descr="C:\Documents and Settings\cicleaves\Mis documentos\Red IARNA\Red IARNA Servidor\2011\Red Informa 24\imagenes\portada-libro-cirpa.jpg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4640240" y="1327927"/>
              <a:ext cx="1028700" cy="1352550"/>
            </a:xfrm>
            <a:prstGeom prst="rect">
              <a:avLst/>
            </a:prstGeom>
            <a:noFill/>
          </p:spPr>
        </p:pic>
        <p:pic>
          <p:nvPicPr>
            <p:cNvPr id="12" name="Picture 16" descr="C:\Documents and Settings\cicleaves\Mis documentos\Red IARNA\Red IARNA Servidor\2011\Red IARNA (01)\images\portada-CIRPA.jpg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4716440" y="2775728"/>
              <a:ext cx="914400" cy="1371600"/>
            </a:xfrm>
            <a:prstGeom prst="rect">
              <a:avLst/>
            </a:prstGeom>
            <a:noFill/>
          </p:spPr>
        </p:pic>
        <p:grpSp>
          <p:nvGrpSpPr>
            <p:cNvPr id="23" name="63 Grupo"/>
            <p:cNvGrpSpPr/>
            <p:nvPr/>
          </p:nvGrpSpPr>
          <p:grpSpPr>
            <a:xfrm>
              <a:off x="4792640" y="4247528"/>
              <a:ext cx="838200" cy="1347000"/>
              <a:chOff x="4724400" y="3910200"/>
              <a:chExt cx="838200" cy="1347000"/>
            </a:xfrm>
          </p:grpSpPr>
          <p:grpSp>
            <p:nvGrpSpPr>
              <p:cNvPr id="24" name="62 Grupo"/>
              <p:cNvGrpSpPr/>
              <p:nvPr/>
            </p:nvGrpSpPr>
            <p:grpSpPr>
              <a:xfrm>
                <a:off x="4855406" y="4724400"/>
                <a:ext cx="707194" cy="532800"/>
                <a:chOff x="4855406" y="4801200"/>
                <a:chExt cx="707194" cy="532800"/>
              </a:xfrm>
            </p:grpSpPr>
            <p:pic>
              <p:nvPicPr>
                <p:cNvPr id="26" name="Picture 23" descr="C:\Documents and Settings\cicleaves\Mis documentos\Red IARNA\Red IARNA Servidor\2011\Red Informa 24\imagenes\portada-cirpa-bases.jpg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4855406" y="4801200"/>
                  <a:ext cx="402394" cy="5328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27" name="Picture 21" descr="C:\Documents and Settings\cicleaves\Mis documentos\Red IARNA\Red IARNA Servidor\2011\Red Informa 24\imagenes\ExcelLogo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5292600" y="4911600"/>
                  <a:ext cx="270000" cy="270000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5" name="24 Imagen" descr="CD_CIRPA.jpg"/>
              <p:cNvPicPr>
                <a:picLocks noChangeAspect="1"/>
              </p:cNvPicPr>
              <p:nvPr/>
            </p:nvPicPr>
            <p:blipFill>
              <a:blip r:embed="rId22" cstate="print"/>
              <a:stretch>
                <a:fillRect/>
              </a:stretch>
            </p:blipFill>
            <p:spPr>
              <a:xfrm>
                <a:off x="4724400" y="3910200"/>
                <a:ext cx="738000" cy="738000"/>
              </a:xfrm>
              <a:prstGeom prst="rect">
                <a:avLst/>
              </a:prstGeom>
            </p:spPr>
          </p:pic>
        </p:grpSp>
        <p:sp>
          <p:nvSpPr>
            <p:cNvPr id="61" name="60 CuadroTexto"/>
            <p:cNvSpPr txBox="1"/>
            <p:nvPr/>
          </p:nvSpPr>
          <p:spPr>
            <a:xfrm>
              <a:off x="4640240" y="912128"/>
              <a:ext cx="990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b="1" dirty="0" smtClean="0"/>
                <a:t>CIRPA</a:t>
              </a:r>
              <a:endParaRPr lang="es-ES" b="1" dirty="0"/>
            </a:p>
          </p:txBody>
        </p:sp>
      </p:grpSp>
      <p:grpSp>
        <p:nvGrpSpPr>
          <p:cNvPr id="72" name="71 Grupo"/>
          <p:cNvGrpSpPr/>
          <p:nvPr/>
        </p:nvGrpSpPr>
        <p:grpSpPr>
          <a:xfrm>
            <a:off x="5707040" y="912128"/>
            <a:ext cx="1066800" cy="4724400"/>
            <a:chOff x="5707040" y="912128"/>
            <a:chExt cx="1066800" cy="4724400"/>
          </a:xfrm>
        </p:grpSpPr>
        <p:pic>
          <p:nvPicPr>
            <p:cNvPr id="7" name="Picture 7" descr="C:\Documents and Settings\cicleaves\Mis documentos\Red IARNA\Red IARNA Servidor\2011\Red Informa 24\imagenes\portada-libro-subsuelo.jpg"/>
            <p:cNvPicPr>
              <a:picLocks noChangeAspect="1" noChangeArrowheads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5737946" y="1327928"/>
              <a:ext cx="1035894" cy="1371600"/>
            </a:xfrm>
            <a:prstGeom prst="rect">
              <a:avLst/>
            </a:prstGeom>
            <a:noFill/>
          </p:spPr>
        </p:pic>
        <p:pic>
          <p:nvPicPr>
            <p:cNvPr id="13" name="Picture 17" descr="C:\Documents and Settings\cicleaves\Mis documentos\Red IARNA\Red IARNA Servidor\2011\Red IARNA (01)\images\portada-CIRS.jpg"/>
            <p:cNvPicPr>
              <a:picLocks noChangeAspect="1" noChangeArrowheads="1"/>
            </p:cNvPicPr>
            <p:nvPr/>
          </p:nvPicPr>
          <p:blipFill>
            <a:blip r:embed="rId24" cstate="print"/>
            <a:srcRect/>
            <a:stretch>
              <a:fillRect/>
            </a:stretch>
          </p:blipFill>
          <p:spPr bwMode="auto">
            <a:xfrm>
              <a:off x="5783240" y="2775728"/>
              <a:ext cx="914400" cy="1371600"/>
            </a:xfrm>
            <a:prstGeom prst="rect">
              <a:avLst/>
            </a:prstGeom>
            <a:noFill/>
          </p:spPr>
        </p:pic>
        <p:grpSp>
          <p:nvGrpSpPr>
            <p:cNvPr id="16" name="65 Grupo"/>
            <p:cNvGrpSpPr/>
            <p:nvPr/>
          </p:nvGrpSpPr>
          <p:grpSpPr>
            <a:xfrm>
              <a:off x="5818040" y="4258328"/>
              <a:ext cx="803400" cy="1378200"/>
              <a:chOff x="5749800" y="3921000"/>
              <a:chExt cx="803400" cy="1378200"/>
            </a:xfrm>
          </p:grpSpPr>
          <p:pic>
            <p:nvPicPr>
              <p:cNvPr id="17" name="16 Imagen" descr="CD-subsuelo.jpg"/>
              <p:cNvPicPr>
                <a:picLocks noChangeAspect="1"/>
              </p:cNvPicPr>
              <p:nvPr/>
            </p:nvPicPr>
            <p:blipFill>
              <a:blip r:embed="rId25" cstate="print"/>
              <a:stretch>
                <a:fillRect/>
              </a:stretch>
            </p:blipFill>
            <p:spPr>
              <a:xfrm>
                <a:off x="5749800" y="3921000"/>
                <a:ext cx="752779" cy="738000"/>
              </a:xfrm>
              <a:prstGeom prst="rect">
                <a:avLst/>
              </a:prstGeom>
            </p:spPr>
          </p:pic>
          <p:grpSp>
            <p:nvGrpSpPr>
              <p:cNvPr id="18" name="64 Grupo"/>
              <p:cNvGrpSpPr/>
              <p:nvPr/>
            </p:nvGrpSpPr>
            <p:grpSpPr>
              <a:xfrm>
                <a:off x="5826000" y="4724400"/>
                <a:ext cx="727200" cy="574800"/>
                <a:chOff x="5826000" y="4835400"/>
                <a:chExt cx="727200" cy="574800"/>
              </a:xfrm>
            </p:grpSpPr>
            <p:pic>
              <p:nvPicPr>
                <p:cNvPr id="19" name="Picture 20" descr="C:\Documents and Settings\cicleaves\Mis documentos\Red IARNA\Red IARNA Servidor\2011\Red Informa 24\imagenes\portada-subsuelo-bases.jpg"/>
                <p:cNvPicPr>
                  <a:picLocks noChangeAspect="1" noChangeArrowheads="1"/>
                </p:cNvPicPr>
                <p:nvPr/>
              </p:nvPicPr>
              <p:blipFill>
                <a:blip r:embed="rId26" cstate="print"/>
                <a:srcRect/>
                <a:stretch>
                  <a:fillRect/>
                </a:stretch>
              </p:blipFill>
              <p:spPr bwMode="auto">
                <a:xfrm>
                  <a:off x="5826000" y="4835400"/>
                  <a:ext cx="405693" cy="533411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21" descr="C:\Documents and Settings\cicleaves\Mis documentos\Red IARNA\Red IARNA Servidor\2011\Red Informa 24\imagenes\ExcelLogo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283200" y="4835400"/>
                  <a:ext cx="270000" cy="270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" name="Picture 21" descr="C:\Documents and Settings\cicleaves\Mis documentos\Red IARNA\Red IARNA Servidor\2011\Red Informa 24\imagenes\ExcelLogo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283200" y="5140200"/>
                  <a:ext cx="270000" cy="270000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62" name="61 CuadroTexto"/>
            <p:cNvSpPr txBox="1"/>
            <p:nvPr/>
          </p:nvSpPr>
          <p:spPr>
            <a:xfrm>
              <a:off x="5707040" y="912128"/>
              <a:ext cx="990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b="1" dirty="0" smtClean="0"/>
                <a:t>CIRS</a:t>
              </a:r>
              <a:endParaRPr lang="es-ES" b="1" dirty="0"/>
            </a:p>
          </p:txBody>
        </p:sp>
      </p:grpSp>
      <p:grpSp>
        <p:nvGrpSpPr>
          <p:cNvPr id="73" name="72 Grupo"/>
          <p:cNvGrpSpPr/>
          <p:nvPr/>
        </p:nvGrpSpPr>
        <p:grpSpPr>
          <a:xfrm>
            <a:off x="6850040" y="912128"/>
            <a:ext cx="1028700" cy="4606800"/>
            <a:chOff x="6850040" y="912128"/>
            <a:chExt cx="1028700" cy="4606800"/>
          </a:xfrm>
        </p:grpSpPr>
        <p:pic>
          <p:nvPicPr>
            <p:cNvPr id="2" name="Picture 2" descr="C:\Documents and Settings\cicleaves\Mis documentos\Red IARNA\Red IARNA Servidor\2011\Red Informa 24\imagenes\portada-libro-CIGTA.jpg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6850040" y="1327928"/>
              <a:ext cx="1028700" cy="1362075"/>
            </a:xfrm>
            <a:prstGeom prst="rect">
              <a:avLst/>
            </a:prstGeom>
            <a:noFill/>
          </p:spPr>
        </p:pic>
        <p:pic>
          <p:nvPicPr>
            <p:cNvPr id="8" name="Picture 8" descr="C:\Documents and Settings\cicleaves\Mis documentos\Red IARNA\Red IARNA Servidor\2011\Red Informa 24\imagenes\portada-folleto-CIGTA.jp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6926240" y="2775728"/>
              <a:ext cx="914400" cy="1371600"/>
            </a:xfrm>
            <a:prstGeom prst="rect">
              <a:avLst/>
            </a:prstGeom>
            <a:noFill/>
          </p:spPr>
        </p:pic>
        <p:grpSp>
          <p:nvGrpSpPr>
            <p:cNvPr id="52" name="67 Grupo"/>
            <p:cNvGrpSpPr/>
            <p:nvPr/>
          </p:nvGrpSpPr>
          <p:grpSpPr>
            <a:xfrm>
              <a:off x="7002440" y="4223528"/>
              <a:ext cx="841500" cy="1295400"/>
              <a:chOff x="6934200" y="4038600"/>
              <a:chExt cx="841500" cy="1295400"/>
            </a:xfrm>
          </p:grpSpPr>
          <p:pic>
            <p:nvPicPr>
              <p:cNvPr id="53" name="Picture 26" descr="C:\Documents and Settings\cicleaves\Mis documentos\Red IARNA\Red IARNA Servidor\2011\Red Informa 24\imagenes\portada-libro-CIGTA-bases.jpg"/>
              <p:cNvPicPr>
                <a:picLocks noChangeAspect="1"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7048500" y="4800600"/>
                <a:ext cx="405228" cy="532800"/>
              </a:xfrm>
              <a:prstGeom prst="rect">
                <a:avLst/>
              </a:prstGeom>
              <a:noFill/>
            </p:spPr>
          </p:pic>
          <p:pic>
            <p:nvPicPr>
              <p:cNvPr id="54" name="Picture 21" descr="C:\Documents and Settings\cicleaves\Mis documentos\Red IARNA\Red IARNA Servidor\2011\Red Informa 24\imagenes\ExcelLogo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505700" y="5064000"/>
                <a:ext cx="270000" cy="270000"/>
              </a:xfrm>
              <a:prstGeom prst="rect">
                <a:avLst/>
              </a:prstGeom>
              <a:noFill/>
            </p:spPr>
          </p:pic>
          <p:pic>
            <p:nvPicPr>
              <p:cNvPr id="55" name="Picture 21" descr="C:\Documents and Settings\cicleaves\Mis documentos\Red IARNA\Red IARNA Servidor\2011\Red Informa 24\imagenes\ExcelLogo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505700" y="4800600"/>
                <a:ext cx="270000" cy="270000"/>
              </a:xfrm>
              <a:prstGeom prst="rect">
                <a:avLst/>
              </a:prstGeom>
              <a:noFill/>
            </p:spPr>
          </p:pic>
          <p:pic>
            <p:nvPicPr>
              <p:cNvPr id="56" name="55 Imagen" descr="CD-CIGTA.jpg"/>
              <p:cNvPicPr>
                <a:picLocks noChangeAspect="1"/>
              </p:cNvPicPr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6934200" y="4038600"/>
                <a:ext cx="738000" cy="738000"/>
              </a:xfrm>
              <a:prstGeom prst="rect">
                <a:avLst/>
              </a:prstGeom>
            </p:spPr>
          </p:pic>
        </p:grpSp>
        <p:sp>
          <p:nvSpPr>
            <p:cNvPr id="63" name="62 CuadroTexto"/>
            <p:cNvSpPr txBox="1"/>
            <p:nvPr/>
          </p:nvSpPr>
          <p:spPr>
            <a:xfrm>
              <a:off x="6850040" y="912128"/>
              <a:ext cx="990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b="1" dirty="0" smtClean="0"/>
                <a:t>CIGTA</a:t>
              </a:r>
              <a:endParaRPr lang="es-ES" b="1" dirty="0"/>
            </a:p>
          </p:txBody>
        </p:sp>
      </p:grpSp>
      <p:grpSp>
        <p:nvGrpSpPr>
          <p:cNvPr id="74" name="73 Grupo"/>
          <p:cNvGrpSpPr/>
          <p:nvPr/>
        </p:nvGrpSpPr>
        <p:grpSpPr>
          <a:xfrm>
            <a:off x="7993040" y="912128"/>
            <a:ext cx="990600" cy="3235200"/>
            <a:chOff x="7993040" y="912128"/>
            <a:chExt cx="990600" cy="3235200"/>
          </a:xfrm>
        </p:grpSpPr>
        <p:pic>
          <p:nvPicPr>
            <p:cNvPr id="22" name="Picture 28" descr="C:\Documents and Settings\cicleaves\Mis documentos\Red IARNA\Red IARNA Servidor\2011\Red IARNA (01)\images\portada-folleto-tierra-y-ecosistemas.jpg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>
              <a:off x="7993040" y="2775728"/>
              <a:ext cx="914400" cy="1371600"/>
            </a:xfrm>
            <a:prstGeom prst="rect">
              <a:avLst/>
            </a:prstGeom>
            <a:noFill/>
          </p:spPr>
        </p:pic>
        <p:sp>
          <p:nvSpPr>
            <p:cNvPr id="64" name="63 CuadroTexto"/>
            <p:cNvSpPr txBox="1"/>
            <p:nvPr/>
          </p:nvSpPr>
          <p:spPr>
            <a:xfrm>
              <a:off x="7993040" y="912128"/>
              <a:ext cx="990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GT" b="1" dirty="0" smtClean="0"/>
                <a:t>CITE</a:t>
              </a:r>
              <a:endParaRPr lang="es-ES" b="1" dirty="0"/>
            </a:p>
          </p:txBody>
        </p:sp>
      </p:grpSp>
      <p:cxnSp>
        <p:nvCxnSpPr>
          <p:cNvPr id="65" name="64 Conector recto"/>
          <p:cNvCxnSpPr/>
          <p:nvPr/>
        </p:nvCxnSpPr>
        <p:spPr>
          <a:xfrm flipV="1">
            <a:off x="0" y="735237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6" name="65 CuadroTexto"/>
          <p:cNvSpPr txBox="1"/>
          <p:nvPr/>
        </p:nvSpPr>
        <p:spPr>
          <a:xfrm>
            <a:off x="228600" y="332656"/>
            <a:ext cx="8317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PUBLICACIONES: </a:t>
            </a:r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y socios estratégicos [Cuentas Verdes]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21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/>
        </p:nvCxnSpPr>
        <p:spPr>
          <a:xfrm flipV="1">
            <a:off x="0" y="762000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228600" y="332656"/>
            <a:ext cx="569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PERFIL AMBIENTAL de Guatemala 2010-2012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002" y="914400"/>
            <a:ext cx="3485995" cy="4790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2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9"/>
          <p:cNvSpPr>
            <a:spLocks noChangeArrowheads="1"/>
          </p:cNvSpPr>
          <p:nvPr/>
        </p:nvSpPr>
        <p:spPr bwMode="auto">
          <a:xfrm>
            <a:off x="685800" y="914400"/>
            <a:ext cx="7696200" cy="5715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Medir, analizar, interpretar y comunicar el estado de situación </a:t>
            </a:r>
          </a:p>
        </p:txBody>
      </p:sp>
      <p:sp>
        <p:nvSpPr>
          <p:cNvPr id="3" name="AutoShape 19"/>
          <p:cNvSpPr>
            <a:spLocks noChangeArrowheads="1"/>
          </p:cNvSpPr>
          <p:nvPr/>
        </p:nvSpPr>
        <p:spPr bwMode="auto">
          <a:xfrm>
            <a:off x="685800" y="1600200"/>
            <a:ext cx="7696200" cy="766970"/>
          </a:xfrm>
          <a:prstGeom prst="leftArrow">
            <a:avLst>
              <a:gd name="adj1" fmla="val 98499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Analizar las principales tendencias </a:t>
            </a: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685800" y="2494723"/>
            <a:ext cx="7696200" cy="766970"/>
          </a:xfrm>
          <a:prstGeom prst="leftArrow">
            <a:avLst>
              <a:gd name="adj1" fmla="val 98499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Anticipar </a:t>
            </a:r>
            <a:r>
              <a:rPr lang="es-G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acciones institucionales para prevenir mayores niveles de riesgo</a:t>
            </a: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685800" y="3429000"/>
            <a:ext cx="7696200" cy="1219200"/>
          </a:xfrm>
          <a:prstGeom prst="leftArrow">
            <a:avLst>
              <a:gd name="adj1" fmla="val 98499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Acciones </a:t>
            </a:r>
            <a:r>
              <a:rPr lang="es-G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política pública, pautas de relacionamiento privado con el entorno natural así como  acciones ciudadanas</a:t>
            </a: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682487" y="4795630"/>
            <a:ext cx="7696200" cy="766970"/>
          </a:xfrm>
          <a:prstGeom prst="leftArrow">
            <a:avLst>
              <a:gd name="adj1" fmla="val 98499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Acciones </a:t>
            </a:r>
            <a:r>
              <a:rPr lang="es-GT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territoriales </a:t>
            </a:r>
          </a:p>
        </p:txBody>
      </p:sp>
      <p:cxnSp>
        <p:nvCxnSpPr>
          <p:cNvPr id="7" name="6 Conector recto"/>
          <p:cNvCxnSpPr/>
          <p:nvPr/>
        </p:nvCxnSpPr>
        <p:spPr>
          <a:xfrm flipV="1">
            <a:off x="0" y="762000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228600" y="332656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OBJETIVOS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71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/>
        </p:nvCxnSpPr>
        <p:spPr>
          <a:xfrm flipV="1">
            <a:off x="0" y="762000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228600" y="332656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49343" y="1693253"/>
            <a:ext cx="8116496" cy="381000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s-GT" sz="2000" dirty="0" smtClean="0">
                <a:effectLst/>
                <a:latin typeface="Trebuchet MS" pitchFamily="34" charset="0"/>
              </a:rPr>
              <a:t>Marco socio-político y económico</a:t>
            </a:r>
            <a:endParaRPr lang="es-GT" sz="2000" dirty="0">
              <a:effectLst/>
              <a:latin typeface="Trebuchet MS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49343" y="2286000"/>
            <a:ext cx="8116496" cy="762000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s-GT" sz="2000" dirty="0">
                <a:effectLst/>
                <a:latin typeface="Trebuchet MS" pitchFamily="34" charset="0"/>
              </a:rPr>
              <a:t>Análisis de la confluencia entre eventos de carácter global y Eventos de carácter </a:t>
            </a:r>
            <a:r>
              <a:rPr lang="es-GT" sz="2000" dirty="0" smtClean="0">
                <a:effectLst/>
                <a:latin typeface="Trebuchet MS" pitchFamily="34" charset="0"/>
              </a:rPr>
              <a:t>local</a:t>
            </a:r>
            <a:endParaRPr lang="es-GT" sz="2000" dirty="0">
              <a:effectLst/>
              <a:latin typeface="Trebuchet MS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549343" y="3200639"/>
            <a:ext cx="8116496" cy="2362199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defRPr>
            </a:lvl1pPr>
          </a:lstStyle>
          <a:p>
            <a:r>
              <a:rPr lang="es-GT" sz="2000" dirty="0">
                <a:effectLst/>
              </a:rPr>
              <a:t>Síntesis de la situación socio-ecológica del país</a:t>
            </a:r>
          </a:p>
        </p:txBody>
      </p:sp>
      <p:sp>
        <p:nvSpPr>
          <p:cNvPr id="24" name="23 Rectángulo"/>
          <p:cNvSpPr/>
          <p:nvPr/>
        </p:nvSpPr>
        <p:spPr>
          <a:xfrm>
            <a:off x="835691" y="3734039"/>
            <a:ext cx="7543800" cy="16004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numCol="2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GT" sz="1400" dirty="0" smtClean="0">
                <a:latin typeface="Trebuchet MS" pitchFamily="34" charset="0"/>
              </a:rPr>
              <a:t>Institucionalidad y gasto ambiental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 smtClean="0">
                <a:latin typeface="Trebuchet MS" pitchFamily="34" charset="0"/>
              </a:rPr>
              <a:t>Tierras</a:t>
            </a:r>
            <a:endParaRPr lang="es-GT" sz="1400" dirty="0">
              <a:latin typeface="Trebuchet MS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 smtClean="0">
                <a:latin typeface="Trebuchet MS" pitchFamily="34" charset="0"/>
              </a:rPr>
              <a:t>Bosques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 smtClean="0">
                <a:latin typeface="Trebuchet MS" pitchFamily="34" charset="0"/>
              </a:rPr>
              <a:t>Diversidad biológica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 smtClean="0">
                <a:latin typeface="Trebuchet MS" pitchFamily="34" charset="0"/>
              </a:rPr>
              <a:t>Recursos hídricos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 smtClean="0">
                <a:latin typeface="Trebuchet MS" pitchFamily="34" charset="0"/>
              </a:rPr>
              <a:t>Zona marino-costera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 smtClean="0">
                <a:latin typeface="Trebuchet MS" pitchFamily="34" charset="0"/>
              </a:rPr>
              <a:t>Contaminación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 smtClean="0">
                <a:latin typeface="Trebuchet MS" pitchFamily="34" charset="0"/>
              </a:rPr>
              <a:t>Energía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 smtClean="0">
                <a:latin typeface="Trebuchet MS" pitchFamily="34" charset="0"/>
              </a:rPr>
              <a:t>Minería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 smtClean="0">
                <a:latin typeface="Trebuchet MS" pitchFamily="34" charset="0"/>
              </a:rPr>
              <a:t>agro-sistemas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 smtClean="0">
                <a:latin typeface="Trebuchet MS" pitchFamily="34" charset="0"/>
              </a:rPr>
              <a:t>Clima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 smtClean="0">
                <a:latin typeface="Trebuchet MS" pitchFamily="34" charset="0"/>
              </a:rPr>
              <a:t>Desempeño Ambiental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400" dirty="0" smtClean="0">
                <a:latin typeface="Trebuchet MS" pitchFamily="34" charset="0"/>
              </a:rPr>
              <a:t>Esfuerzo financiero publico</a:t>
            </a:r>
            <a:endParaRPr lang="es-GT" sz="1400" dirty="0">
              <a:latin typeface="Trebuchet MS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49343" y="1066800"/>
            <a:ext cx="8116496" cy="457199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s-GT" sz="2000" dirty="0" smtClean="0">
                <a:effectLst/>
                <a:latin typeface="Trebuchet MS" pitchFamily="34" charset="0"/>
              </a:rPr>
              <a:t>Marco conceptual</a:t>
            </a:r>
            <a:endParaRPr lang="es-GT" sz="2000" dirty="0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0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4" grpId="0" build="p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13752" y="2111828"/>
            <a:ext cx="8116496" cy="457199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s-GT" sz="2000" dirty="0" smtClean="0">
                <a:effectLst/>
                <a:latin typeface="Trebuchet MS" pitchFamily="34" charset="0"/>
              </a:rPr>
              <a:t>Índice de desempeño ambiental de Guatemala</a:t>
            </a:r>
            <a:endParaRPr lang="es-GT" sz="2000" dirty="0">
              <a:effectLst/>
              <a:latin typeface="Trebuchet MS" pitchFamily="34" charset="0"/>
            </a:endParaRPr>
          </a:p>
        </p:txBody>
      </p:sp>
      <p:cxnSp>
        <p:nvCxnSpPr>
          <p:cNvPr id="3" name="2 Conector recto"/>
          <p:cNvCxnSpPr/>
          <p:nvPr/>
        </p:nvCxnSpPr>
        <p:spPr>
          <a:xfrm flipV="1">
            <a:off x="0" y="762000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3 CuadroTexto"/>
          <p:cNvSpPr txBox="1"/>
          <p:nvPr/>
        </p:nvSpPr>
        <p:spPr>
          <a:xfrm>
            <a:off x="228600" y="332656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13752" y="2950028"/>
            <a:ext cx="8116496" cy="457199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s-GT" sz="2000" dirty="0" smtClean="0">
                <a:effectLst/>
                <a:latin typeface="Trebuchet MS" pitchFamily="34" charset="0"/>
              </a:rPr>
              <a:t>Esfuerzo financiero público</a:t>
            </a:r>
            <a:endParaRPr lang="es-GT" sz="2000" dirty="0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66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/>
        </p:nvCxnSpPr>
        <p:spPr>
          <a:xfrm flipV="1">
            <a:off x="0" y="762000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228600" y="332656"/>
            <a:ext cx="1957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ESTRUCTURA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49343" y="990600"/>
            <a:ext cx="8116496" cy="3352800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defRPr>
            </a:lvl1pPr>
          </a:lstStyle>
          <a:p>
            <a:r>
              <a:rPr lang="es-GT" sz="2000" dirty="0" smtClean="0">
                <a:effectLst/>
              </a:rPr>
              <a:t>Estudios de caso</a:t>
            </a:r>
            <a:endParaRPr lang="es-GT" sz="2000" dirty="0">
              <a:effectLst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835691" y="1524000"/>
            <a:ext cx="7543800" cy="255454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numCol="1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GT" sz="1600" dirty="0"/>
              <a:t>Bases para el seguimiento y evaluación del cambio climático en los ecosistemas de </a:t>
            </a:r>
            <a:r>
              <a:rPr lang="es-GT" sz="1600" dirty="0" smtClean="0"/>
              <a:t>Guatemala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600" dirty="0"/>
              <a:t>Nueva era en el uso intensivo de los recursos naturales en </a:t>
            </a:r>
            <a:r>
              <a:rPr lang="es-GT" sz="1600" dirty="0" smtClean="0"/>
              <a:t>Guatemala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600" dirty="0"/>
              <a:t>Relaciones economía-ambiente en Centroamérica: análisis de la economía física de la </a:t>
            </a:r>
            <a:r>
              <a:rPr lang="es-GT" sz="1600" dirty="0" smtClean="0"/>
              <a:t>región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600" dirty="0"/>
              <a:t>Análisis de la dinámica de expansión del cultivo de la palma africana en Guatemala: un enfoque </a:t>
            </a:r>
            <a:r>
              <a:rPr lang="es-GT" sz="1600" dirty="0" smtClean="0"/>
              <a:t>cartográfico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GT" sz="1600" dirty="0" smtClean="0"/>
              <a:t>Más </a:t>
            </a:r>
            <a:r>
              <a:rPr lang="es-GT" sz="1600" dirty="0"/>
              <a:t>allá de la economía del vaquero: Las relaciones entre economía </a:t>
            </a:r>
            <a:r>
              <a:rPr lang="es-GT" sz="1600" dirty="0" smtClean="0"/>
              <a:t>y ambiente </a:t>
            </a:r>
            <a:r>
              <a:rPr lang="es-GT" sz="1600" dirty="0"/>
              <a:t>desde la perspectiva de las cuentas ambientales de </a:t>
            </a:r>
            <a:r>
              <a:rPr lang="es-GT" sz="1600" dirty="0" smtClean="0"/>
              <a:t>Guatemala</a:t>
            </a:r>
          </a:p>
          <a:p>
            <a:pPr marL="285750" indent="-285750">
              <a:buFont typeface="Arial" pitchFamily="34" charset="0"/>
              <a:buChar char="•"/>
            </a:pPr>
            <a:endParaRPr lang="es-GT" sz="1600" dirty="0" smtClean="0">
              <a:latin typeface="Trebuchet MS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549343" y="4495800"/>
            <a:ext cx="8116496" cy="457199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s-GT" sz="2000" dirty="0" smtClean="0">
                <a:effectLst/>
                <a:latin typeface="Trebuchet MS" pitchFamily="34" charset="0"/>
              </a:rPr>
              <a:t>Reflexiones </a:t>
            </a:r>
            <a:r>
              <a:rPr lang="es-GT" sz="2000" dirty="0">
                <a:effectLst/>
                <a:latin typeface="Trebuchet MS" pitchFamily="34" charset="0"/>
              </a:rPr>
              <a:t>y propuestas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549343" y="5105400"/>
            <a:ext cx="8116496" cy="457199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s-GT" sz="2000" dirty="0">
                <a:effectLst/>
                <a:latin typeface="Trebuchet MS" pitchFamily="34" charset="0"/>
              </a:rPr>
              <a:t>Anexo: indicadores </a:t>
            </a:r>
            <a:r>
              <a:rPr lang="es-GT" sz="2000" dirty="0" err="1">
                <a:effectLst/>
                <a:latin typeface="Trebuchet MS" pitchFamily="34" charset="0"/>
              </a:rPr>
              <a:t>socioambientales</a:t>
            </a:r>
            <a:endParaRPr lang="es-GT" sz="2000" dirty="0"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1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build="p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CuadroTexto"/>
          <p:cNvSpPr txBox="1"/>
          <p:nvPr/>
        </p:nvSpPr>
        <p:spPr>
          <a:xfrm>
            <a:off x="485177" y="2438400"/>
            <a:ext cx="8116496" cy="646331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s-GT" dirty="0" smtClean="0">
                <a:effectLst/>
              </a:rPr>
              <a:t>El ambiente natural</a:t>
            </a:r>
            <a:endParaRPr lang="es-G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1135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CuadroTexto"/>
          <p:cNvSpPr txBox="1"/>
          <p:nvPr/>
        </p:nvSpPr>
        <p:spPr>
          <a:xfrm>
            <a:off x="228600" y="332656"/>
            <a:ext cx="7531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COMPONENTES ESENCIALES DEL SUBSISTEMA NATURAL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16 Conector recto"/>
          <p:cNvCxnSpPr/>
          <p:nvPr/>
        </p:nvCxnSpPr>
        <p:spPr>
          <a:xfrm flipV="1">
            <a:off x="0" y="764704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>
            <a:stCxn id="108" idx="2"/>
            <a:endCxn id="41" idx="7"/>
          </p:cNvCxnSpPr>
          <p:nvPr/>
        </p:nvCxnSpPr>
        <p:spPr>
          <a:xfrm flipH="1">
            <a:off x="1752136" y="1523386"/>
            <a:ext cx="3198950" cy="2964262"/>
          </a:xfrm>
          <a:prstGeom prst="straightConnector1">
            <a:avLst/>
          </a:prstGeom>
          <a:solidFill>
            <a:schemeClr val="bg2">
              <a:alpha val="29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sp>
        <p:nvSpPr>
          <p:cNvPr id="41" name="Oval 13"/>
          <p:cNvSpPr>
            <a:spLocks noChangeAspect="1" noChangeArrowheads="1"/>
          </p:cNvSpPr>
          <p:nvPr/>
        </p:nvSpPr>
        <p:spPr bwMode="auto">
          <a:xfrm>
            <a:off x="641821" y="4297258"/>
            <a:ext cx="1300815" cy="1300063"/>
          </a:xfrm>
          <a:prstGeom prst="ellipse">
            <a:avLst/>
          </a:prstGeom>
          <a:solidFill>
            <a:schemeClr val="bg2">
              <a:alpha val="29000"/>
            </a:schemeClr>
          </a:solidFill>
          <a:ln w="762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r>
              <a:rPr lang="es-ES_tradnl" sz="15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original</a:t>
            </a:r>
            <a:endParaRPr lang="es-ES" sz="15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Oval 13"/>
          <p:cNvSpPr>
            <a:spLocks noChangeAspect="1" noChangeArrowheads="1"/>
          </p:cNvSpPr>
          <p:nvPr/>
        </p:nvSpPr>
        <p:spPr bwMode="auto">
          <a:xfrm>
            <a:off x="2744790" y="4297258"/>
            <a:ext cx="1300815" cy="1300063"/>
          </a:xfrm>
          <a:prstGeom prst="ellipse">
            <a:avLst/>
          </a:prstGeom>
          <a:solidFill>
            <a:schemeClr val="bg2">
              <a:alpha val="29000"/>
            </a:schemeClr>
          </a:solidFill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r>
              <a:rPr lang="es-ES_tradnl" sz="15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Suelos</a:t>
            </a:r>
            <a:endParaRPr lang="es-ES" sz="15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Oval 13"/>
          <p:cNvSpPr>
            <a:spLocks noChangeAspect="1" noChangeArrowheads="1"/>
          </p:cNvSpPr>
          <p:nvPr/>
        </p:nvSpPr>
        <p:spPr bwMode="auto">
          <a:xfrm>
            <a:off x="7157385" y="4297258"/>
            <a:ext cx="1300815" cy="1300063"/>
          </a:xfrm>
          <a:prstGeom prst="ellipse">
            <a:avLst/>
          </a:prstGeom>
          <a:solidFill>
            <a:schemeClr val="bg2">
              <a:alpha val="29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r>
              <a:rPr lang="es-ES_tradnl" sz="15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Vegetación</a:t>
            </a:r>
            <a:endParaRPr lang="es-ES" sz="15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7" name="46 Conector recto de flecha"/>
          <p:cNvCxnSpPr>
            <a:stCxn id="41" idx="6"/>
            <a:endCxn id="42" idx="2"/>
          </p:cNvCxnSpPr>
          <p:nvPr/>
        </p:nvCxnSpPr>
        <p:spPr>
          <a:xfrm>
            <a:off x="1942636" y="4947290"/>
            <a:ext cx="802154" cy="0"/>
          </a:xfrm>
          <a:prstGeom prst="straightConnector1">
            <a:avLst/>
          </a:prstGeom>
          <a:solidFill>
            <a:schemeClr val="bg2">
              <a:alpha val="29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cxnSp>
        <p:nvCxnSpPr>
          <p:cNvPr id="50" name="49 Conector recto de flecha"/>
          <p:cNvCxnSpPr>
            <a:stCxn id="43" idx="2"/>
            <a:endCxn id="42" idx="6"/>
          </p:cNvCxnSpPr>
          <p:nvPr/>
        </p:nvCxnSpPr>
        <p:spPr>
          <a:xfrm flipH="1">
            <a:off x="4045605" y="4947290"/>
            <a:ext cx="3111780" cy="0"/>
          </a:xfrm>
          <a:prstGeom prst="straightConnector1">
            <a:avLst/>
          </a:prstGeom>
          <a:solidFill>
            <a:schemeClr val="bg2">
              <a:alpha val="29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cxnSp>
        <p:nvCxnSpPr>
          <p:cNvPr id="59" name="58 Conector recto de flecha"/>
          <p:cNvCxnSpPr>
            <a:stCxn id="108" idx="3"/>
            <a:endCxn id="42" idx="0"/>
          </p:cNvCxnSpPr>
          <p:nvPr/>
        </p:nvCxnSpPr>
        <p:spPr>
          <a:xfrm flipH="1">
            <a:off x="3395198" y="1983027"/>
            <a:ext cx="1746388" cy="2314231"/>
          </a:xfrm>
          <a:prstGeom prst="straightConnector1">
            <a:avLst/>
          </a:prstGeom>
          <a:solidFill>
            <a:schemeClr val="bg2">
              <a:alpha val="29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cxnSp>
        <p:nvCxnSpPr>
          <p:cNvPr id="63" name="62 Conector recto de flecha"/>
          <p:cNvCxnSpPr>
            <a:stCxn id="108" idx="5"/>
            <a:endCxn id="43" idx="0"/>
          </p:cNvCxnSpPr>
          <p:nvPr/>
        </p:nvCxnSpPr>
        <p:spPr>
          <a:xfrm>
            <a:off x="6061401" y="1983027"/>
            <a:ext cx="1746392" cy="2314231"/>
          </a:xfrm>
          <a:prstGeom prst="straightConnector1">
            <a:avLst/>
          </a:prstGeom>
          <a:solidFill>
            <a:schemeClr val="bg2">
              <a:alpha val="29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cxnSp>
        <p:nvCxnSpPr>
          <p:cNvPr id="79" name="78 Conector recto de flecha"/>
          <p:cNvCxnSpPr>
            <a:stCxn id="77" idx="3"/>
            <a:endCxn id="42" idx="7"/>
          </p:cNvCxnSpPr>
          <p:nvPr/>
        </p:nvCxnSpPr>
        <p:spPr>
          <a:xfrm flipH="1">
            <a:off x="3855105" y="3992840"/>
            <a:ext cx="1286482" cy="494808"/>
          </a:xfrm>
          <a:prstGeom prst="straightConnector1">
            <a:avLst/>
          </a:prstGeom>
          <a:solidFill>
            <a:schemeClr val="bg2">
              <a:alpha val="29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cxnSp>
        <p:nvCxnSpPr>
          <p:cNvPr id="82" name="81 Conector recto de flecha"/>
          <p:cNvCxnSpPr>
            <a:stCxn id="43" idx="1"/>
            <a:endCxn id="77" idx="5"/>
          </p:cNvCxnSpPr>
          <p:nvPr/>
        </p:nvCxnSpPr>
        <p:spPr>
          <a:xfrm flipH="1" flipV="1">
            <a:off x="6061402" y="3992840"/>
            <a:ext cx="1286483" cy="494808"/>
          </a:xfrm>
          <a:prstGeom prst="straightConnector1">
            <a:avLst/>
          </a:prstGeom>
          <a:solidFill>
            <a:schemeClr val="bg2">
              <a:alpha val="29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cxnSp>
        <p:nvCxnSpPr>
          <p:cNvPr id="85" name="84 Conector recto de flecha"/>
          <p:cNvCxnSpPr>
            <a:stCxn id="108" idx="4"/>
            <a:endCxn id="77" idx="0"/>
          </p:cNvCxnSpPr>
          <p:nvPr/>
        </p:nvCxnSpPr>
        <p:spPr>
          <a:xfrm>
            <a:off x="5601494" y="2173417"/>
            <a:ext cx="1" cy="709750"/>
          </a:xfrm>
          <a:prstGeom prst="straightConnector1">
            <a:avLst/>
          </a:prstGeom>
          <a:solidFill>
            <a:schemeClr val="bg2">
              <a:alpha val="29000"/>
            </a:schemeClr>
          </a:solidFill>
          <a:ln w="57150"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cxnSp>
      <p:sp>
        <p:nvSpPr>
          <p:cNvPr id="77" name="Oval 13"/>
          <p:cNvSpPr>
            <a:spLocks noChangeAspect="1" noChangeArrowheads="1"/>
          </p:cNvSpPr>
          <p:nvPr/>
        </p:nvSpPr>
        <p:spPr bwMode="auto">
          <a:xfrm>
            <a:off x="4951087" y="2883167"/>
            <a:ext cx="1300815" cy="1300063"/>
          </a:xfrm>
          <a:prstGeom prst="ellipse">
            <a:avLst/>
          </a:prstGeom>
          <a:solidFill>
            <a:schemeClr val="bg2">
              <a:alpha val="29000"/>
            </a:schemeClr>
          </a:solidFill>
          <a:ln w="76200">
            <a:solidFill>
              <a:schemeClr val="accent5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r>
              <a:rPr lang="es-ES_tradnl" sz="15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Agua</a:t>
            </a:r>
            <a:endParaRPr lang="es-ES" sz="15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Oval 13"/>
          <p:cNvSpPr>
            <a:spLocks noChangeAspect="1" noChangeArrowheads="1"/>
          </p:cNvSpPr>
          <p:nvPr/>
        </p:nvSpPr>
        <p:spPr bwMode="auto">
          <a:xfrm>
            <a:off x="4951086" y="873354"/>
            <a:ext cx="1300815" cy="1300063"/>
          </a:xfrm>
          <a:prstGeom prst="ellipse">
            <a:avLst/>
          </a:prstGeom>
          <a:solidFill>
            <a:schemeClr val="bg2">
              <a:alpha val="29000"/>
            </a:schemeClr>
          </a:solidFill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rIns="0" rtlCol="0" anchor="ctr" anchorCtr="0"/>
          <a:lstStyle/>
          <a:p>
            <a:pPr algn="ctr"/>
            <a:r>
              <a:rPr lang="es-ES_tradnl" sz="15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Atmosfera</a:t>
            </a:r>
            <a:endParaRPr lang="es-ES" sz="15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95247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1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3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6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00"/>
                            </p:stCondLst>
                            <p:childTnLst>
                              <p:par>
                                <p:cTn id="7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200"/>
                            </p:stCondLst>
                            <p:childTnLst>
                              <p:par>
                                <p:cTn id="80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77" grpId="0" animBg="1"/>
      <p:bldP spid="77" grpId="1" animBg="1"/>
      <p:bldP spid="77" grpId="2" animBg="1"/>
      <p:bldP spid="10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\\iarna-uiea\01Fotos\2011\2011-08-30 Gira Ixil\Alejandro Gándara\IMG_005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114" y="2249583"/>
            <a:ext cx="162522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\\iarna-uiea\01Fotos\2011\2011-08-30 Gira Ixil\Alejandro Gándara\IMG_023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9340" y="3468783"/>
            <a:ext cx="161425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\\iarna-uiea\01Fotos\2011\Huehuetenango28-2dic\DSC0308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053600"/>
            <a:ext cx="162522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\\iarna-uiea\01Fotos\2011\Huehuetenango28-2dic\DSC0310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1" y="3468783"/>
            <a:ext cx="162522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\\iarna-uiea\01Fotos\2011\Mirador-abr-2011\Michelle Szejner\DSCN4716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2265" y="1053600"/>
            <a:ext cx="162522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\\iarna-uiea\01Fotos\2011\Sur-Occidente_Nov15-18\Alejandro Gándara\IMG_0161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9340" y="2249583"/>
            <a:ext cx="1614259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\\iarna-uiea\01Fotos\2012\Chequeo Bosque Seco Occidente\Alejandro Gándara\DSC0102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1" y="2249583"/>
            <a:ext cx="162522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\\iarna-uiea\01Fotos\2012\Chequeo Bosque Seco Occidente\Alejandro Gándara\DSC01074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855" y="1053600"/>
            <a:ext cx="162522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\\iarna-uiea\01Fotos\2012\Chequeo Bosque Seco Sur Oriente\Alejandro - Raúl\DSC01861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2265" y="2249583"/>
            <a:ext cx="162522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:\Fotos\2011-11-28 Gira Huehuetenango\100CANON - rio azul\IMG_009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14" y="1053600"/>
            <a:ext cx="162522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:\Fotos\2012-08-27 Gira Bosque Seco\Alejandro Gándara\DSC0104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264" y="3478558"/>
            <a:ext cx="1625228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3" cstate="print"/>
          <a:srcRect l="6920" t="13091" b="7126"/>
          <a:stretch>
            <a:fillRect/>
          </a:stretch>
        </p:blipFill>
        <p:spPr bwMode="auto">
          <a:xfrm>
            <a:off x="1070114" y="3468783"/>
            <a:ext cx="1625227" cy="10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3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13752" y="1093782"/>
            <a:ext cx="8116496" cy="646331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s-GT" dirty="0" smtClean="0">
                <a:effectLst/>
              </a:rPr>
              <a:t>19 países mega diversos</a:t>
            </a:r>
            <a:endParaRPr lang="es-GT" dirty="0">
              <a:effectLst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513752" y="2008182"/>
            <a:ext cx="8116496" cy="1200329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s-GT" dirty="0" smtClean="0">
                <a:effectLst/>
              </a:rPr>
              <a:t>70% de la diversidad biológica del planeta</a:t>
            </a:r>
            <a:endParaRPr lang="es-GT" dirty="0">
              <a:effectLst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13752" y="3429000"/>
            <a:ext cx="8116496" cy="646331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>
            <a:defPPr>
              <a:defRPr lang="en-US"/>
            </a:defPPr>
            <a:lvl1pPr algn="ctr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es-GT" dirty="0" smtClean="0">
                <a:effectLst/>
              </a:rPr>
              <a:t>45% de la población mundial</a:t>
            </a:r>
            <a:endParaRPr lang="es-G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936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1 Conector recto"/>
          <p:cNvCxnSpPr/>
          <p:nvPr/>
        </p:nvCxnSpPr>
        <p:spPr>
          <a:xfrm flipV="1">
            <a:off x="0" y="685800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228600" y="228600"/>
            <a:ext cx="6204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DE INFORMACIÓN: Procesos centrales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228600" y="3398837"/>
            <a:ext cx="1925637" cy="698500"/>
          </a:xfrm>
          <a:prstGeom prst="rect">
            <a:avLst/>
          </a:prstGeom>
          <a:solidFill>
            <a:schemeClr val="bg1">
              <a:alpha val="29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2400" b="1" dirty="0">
                <a:solidFill>
                  <a:schemeClr val="tx1"/>
                </a:solidFill>
                <a:latin typeface="+mn-lt"/>
              </a:rPr>
              <a:t>GENERACIÓN</a:t>
            </a:r>
            <a:endParaRPr lang="es-GT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171451" y="914400"/>
            <a:ext cx="2058984" cy="860425"/>
          </a:xfrm>
          <a:prstGeom prst="rect">
            <a:avLst/>
          </a:prstGeom>
          <a:solidFill>
            <a:schemeClr val="bg1">
              <a:alpha val="29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1400" b="1" dirty="0">
                <a:solidFill>
                  <a:schemeClr val="accent3">
                    <a:lumMod val="50000"/>
                  </a:schemeClr>
                </a:solidFill>
              </a:rPr>
              <a:t>INVESTIGACIÓN</a:t>
            </a:r>
          </a:p>
          <a:p>
            <a:pPr algn="ctr"/>
            <a:r>
              <a:rPr lang="es-GT" sz="1400" b="1" dirty="0" smtClean="0">
                <a:solidFill>
                  <a:schemeClr val="accent3">
                    <a:lumMod val="50000"/>
                  </a:schemeClr>
                </a:solidFill>
              </a:rPr>
              <a:t>PROYECTOS ESPECIALES</a:t>
            </a:r>
            <a:endParaRPr lang="es-GT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s-GT" sz="1400" b="1" dirty="0" smtClean="0">
                <a:solidFill>
                  <a:schemeClr val="accent3">
                    <a:lumMod val="50000"/>
                  </a:schemeClr>
                </a:solidFill>
              </a:rPr>
              <a:t>Y TESIS</a:t>
            </a:r>
            <a:endParaRPr lang="es-GT" sz="1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4" name="23 Grupo"/>
          <p:cNvGrpSpPr>
            <a:grpSpLocks/>
          </p:cNvGrpSpPr>
          <p:nvPr/>
        </p:nvGrpSpPr>
        <p:grpSpPr bwMode="auto">
          <a:xfrm>
            <a:off x="5792786" y="1972499"/>
            <a:ext cx="3122614" cy="3294371"/>
            <a:chOff x="6150547" y="2075687"/>
            <a:chExt cx="3121586" cy="3294371"/>
          </a:xfrm>
        </p:grpSpPr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6150547" y="3444875"/>
              <a:ext cx="1598088" cy="698500"/>
            </a:xfrm>
            <a:prstGeom prst="rect">
              <a:avLst/>
            </a:prstGeom>
            <a:solidFill>
              <a:schemeClr val="bg2">
                <a:alpha val="29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s-GT" sz="2400" b="1" dirty="0">
                  <a:solidFill>
                    <a:schemeClr val="tx1"/>
                  </a:solidFill>
                  <a:latin typeface="+mn-lt"/>
                </a:rPr>
                <a:t>DIFUSIÓN</a:t>
              </a:r>
              <a:endParaRPr lang="es-GT" sz="1100" b="1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7858136" y="2075687"/>
              <a:ext cx="1413997" cy="3294371"/>
            </a:xfrm>
            <a:prstGeom prst="rect">
              <a:avLst/>
            </a:prstGeom>
            <a:solidFill>
              <a:schemeClr val="bg1">
                <a:alpha val="29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s-GT" sz="1100" b="1" dirty="0">
                  <a:solidFill>
                    <a:schemeClr val="accent3">
                      <a:lumMod val="50000"/>
                    </a:schemeClr>
                  </a:solidFill>
                </a:rPr>
                <a:t>SERIE DE</a:t>
              </a:r>
            </a:p>
            <a:p>
              <a:pPr algn="ctr"/>
              <a:r>
                <a:rPr lang="es-GT" sz="1100" b="1" dirty="0">
                  <a:solidFill>
                    <a:schemeClr val="accent3">
                      <a:lumMod val="50000"/>
                    </a:schemeClr>
                  </a:solidFill>
                </a:rPr>
                <a:t>PUBLICACIONES</a:t>
              </a:r>
            </a:p>
            <a:p>
              <a:pPr algn="ctr"/>
              <a:endParaRPr lang="es-GT" sz="1100" b="1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es-GT" sz="1100" b="1" dirty="0">
                  <a:solidFill>
                    <a:schemeClr val="accent3">
                      <a:lumMod val="50000"/>
                    </a:schemeClr>
                  </a:solidFill>
                </a:rPr>
                <a:t>EVENTOS </a:t>
              </a:r>
            </a:p>
            <a:p>
              <a:pPr algn="ctr"/>
              <a:r>
                <a:rPr lang="es-GT" sz="1100" b="1" dirty="0">
                  <a:solidFill>
                    <a:schemeClr val="accent3">
                      <a:lumMod val="50000"/>
                    </a:schemeClr>
                  </a:solidFill>
                </a:rPr>
                <a:t>CIENTIFICOS</a:t>
              </a:r>
            </a:p>
            <a:p>
              <a:pPr algn="ctr"/>
              <a:endParaRPr lang="es-GT" sz="1100" b="1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es-GT" sz="1100" b="1" dirty="0">
                  <a:solidFill>
                    <a:schemeClr val="accent3">
                      <a:lumMod val="50000"/>
                    </a:schemeClr>
                  </a:solidFill>
                </a:rPr>
                <a:t>JORNADAS</a:t>
              </a:r>
            </a:p>
            <a:p>
              <a:pPr algn="ctr"/>
              <a:r>
                <a:rPr lang="es-GT" sz="1100" b="1" dirty="0">
                  <a:solidFill>
                    <a:schemeClr val="accent3">
                      <a:lumMod val="50000"/>
                    </a:schemeClr>
                  </a:solidFill>
                </a:rPr>
                <a:t>AGROAMBIENTALES</a:t>
              </a:r>
            </a:p>
            <a:p>
              <a:pPr algn="ctr"/>
              <a:endParaRPr lang="es-GT" sz="1100" b="1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endParaRPr lang="es-GT" sz="1100" b="1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es-GT" sz="1100" b="1" dirty="0">
                  <a:solidFill>
                    <a:schemeClr val="accent3">
                      <a:lumMod val="50000"/>
                    </a:schemeClr>
                  </a:solidFill>
                </a:rPr>
                <a:t>RED-ELECTRONICA</a:t>
              </a:r>
            </a:p>
            <a:p>
              <a:pPr algn="ctr"/>
              <a:endParaRPr lang="es-GT" sz="1100" b="1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es-GT" sz="1100" b="1" dirty="0">
                  <a:solidFill>
                    <a:schemeClr val="accent3">
                      <a:lumMod val="50000"/>
                    </a:schemeClr>
                  </a:solidFill>
                </a:rPr>
                <a:t>SITIO WEB</a:t>
              </a:r>
            </a:p>
            <a:p>
              <a:pPr algn="ctr"/>
              <a:endParaRPr lang="es-GT" sz="1100" b="1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es-GT" sz="1100" b="1" dirty="0">
                  <a:solidFill>
                    <a:schemeClr val="accent3">
                      <a:lumMod val="50000"/>
                    </a:schemeClr>
                  </a:solidFill>
                </a:rPr>
                <a:t>CENTRO DE</a:t>
              </a:r>
            </a:p>
            <a:p>
              <a:pPr algn="ctr"/>
              <a:r>
                <a:rPr lang="es-GT" sz="1100" b="1" dirty="0">
                  <a:solidFill>
                    <a:schemeClr val="accent3">
                      <a:lumMod val="50000"/>
                    </a:schemeClr>
                  </a:solidFill>
                </a:rPr>
                <a:t>INFORMACION</a:t>
              </a:r>
            </a:p>
            <a:p>
              <a:pPr algn="ctr"/>
              <a:endParaRPr lang="es-GT" sz="1100" b="1" dirty="0">
                <a:solidFill>
                  <a:schemeClr val="accent3">
                    <a:lumMod val="50000"/>
                  </a:schemeClr>
                </a:solidFill>
              </a:endParaRPr>
            </a:p>
            <a:p>
              <a:pPr algn="ctr"/>
              <a:r>
                <a:rPr lang="es-GT" sz="1100" b="1" dirty="0" smtClean="0">
                  <a:solidFill>
                    <a:schemeClr val="accent3">
                      <a:lumMod val="50000"/>
                    </a:schemeClr>
                  </a:solidFill>
                </a:rPr>
                <a:t>OTROS</a:t>
              </a:r>
              <a:endParaRPr lang="es-GT" sz="11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30" name="29 Rectángulo"/>
          <p:cNvSpPr/>
          <p:nvPr/>
        </p:nvSpPr>
        <p:spPr bwMode="auto">
          <a:xfrm>
            <a:off x="2235200" y="1905000"/>
            <a:ext cx="3467100" cy="3962400"/>
          </a:xfrm>
          <a:prstGeom prst="rect">
            <a:avLst/>
          </a:prstGeom>
          <a:solidFill>
            <a:schemeClr val="bg2">
              <a:alpha val="29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GT" sz="2400" b="1" dirty="0" smtClean="0">
                <a:solidFill>
                  <a:schemeClr val="tx1"/>
                </a:solidFill>
              </a:rPr>
              <a:t>ADMINISTRACIÓN</a:t>
            </a:r>
            <a:endParaRPr lang="es-GT" b="1" dirty="0" smtClean="0">
              <a:solidFill>
                <a:schemeClr val="tx1"/>
              </a:solidFill>
            </a:endParaRPr>
          </a:p>
          <a:p>
            <a:pPr algn="ctr"/>
            <a:r>
              <a:rPr lang="es-GT" b="1" dirty="0" smtClean="0">
                <a:solidFill>
                  <a:schemeClr val="tx1"/>
                </a:solidFill>
              </a:rPr>
              <a:t>[sistematización y análisis]</a:t>
            </a:r>
            <a:endParaRPr lang="es-GT" b="1" dirty="0">
              <a:solidFill>
                <a:schemeClr val="tx1"/>
              </a:solidFill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2853807457"/>
              </p:ext>
            </p:extLst>
          </p:nvPr>
        </p:nvGraphicFramePr>
        <p:xfrm>
          <a:off x="1682750" y="2798763"/>
          <a:ext cx="4572000" cy="2682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18" name="17 Forma"/>
          <p:cNvCxnSpPr>
            <a:stCxn id="20" idx="2"/>
          </p:cNvCxnSpPr>
          <p:nvPr/>
        </p:nvCxnSpPr>
        <p:spPr>
          <a:xfrm rot="16200000" flipH="1">
            <a:off x="1310878" y="3977877"/>
            <a:ext cx="627063" cy="865981"/>
          </a:xfrm>
          <a:prstGeom prst="bentConnector2">
            <a:avLst/>
          </a:prstGeom>
          <a:ln w="76200">
            <a:solidFill>
              <a:schemeClr val="accent3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>
            <a:stCxn id="22" idx="2"/>
            <a:endCxn id="20" idx="0"/>
          </p:cNvCxnSpPr>
          <p:nvPr/>
        </p:nvCxnSpPr>
        <p:spPr>
          <a:xfrm flipH="1">
            <a:off x="1191419" y="1774825"/>
            <a:ext cx="9524" cy="1624012"/>
          </a:xfrm>
          <a:prstGeom prst="straightConnector1">
            <a:avLst/>
          </a:prstGeom>
          <a:ln w="76200">
            <a:solidFill>
              <a:schemeClr val="accent3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31 Forma"/>
          <p:cNvCxnSpPr>
            <a:stCxn id="25" idx="2"/>
          </p:cNvCxnSpPr>
          <p:nvPr/>
        </p:nvCxnSpPr>
        <p:spPr>
          <a:xfrm rot="16200000" flipH="1">
            <a:off x="6611540" y="4020739"/>
            <a:ext cx="760413" cy="799307"/>
          </a:xfrm>
          <a:prstGeom prst="bentConnector2">
            <a:avLst/>
          </a:prstGeom>
          <a:ln w="76200">
            <a:solidFill>
              <a:schemeClr val="accent3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33 Forma"/>
          <p:cNvCxnSpPr>
            <a:stCxn id="25" idx="0"/>
          </p:cNvCxnSpPr>
          <p:nvPr/>
        </p:nvCxnSpPr>
        <p:spPr>
          <a:xfrm rot="16200000" flipV="1">
            <a:off x="5816204" y="2565797"/>
            <a:ext cx="674687" cy="877093"/>
          </a:xfrm>
          <a:prstGeom prst="bentConnector2">
            <a:avLst/>
          </a:prstGeom>
          <a:ln w="76200">
            <a:solidFill>
              <a:schemeClr val="accent3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0575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74"/>
    </mc:Choice>
    <mc:Fallback xmlns="">
      <p:transition spd="slow" advTm="9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30" grpId="0" animBg="1"/>
      <p:bldGraphic spid="5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8600" y="332656"/>
            <a:ext cx="5329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RELACIONES NATURALEZA Y SOCIEDAD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2 Conector recto"/>
          <p:cNvCxnSpPr/>
          <p:nvPr/>
        </p:nvCxnSpPr>
        <p:spPr>
          <a:xfrm flipV="1">
            <a:off x="0" y="764704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3269469" y="990600"/>
            <a:ext cx="2689225" cy="2741612"/>
          </a:xfrm>
          <a:prstGeom prst="ellipse">
            <a:avLst/>
          </a:prstGeom>
          <a:solidFill>
            <a:schemeClr val="bg2">
              <a:alpha val="29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_tradnl" sz="2500" b="1" dirty="0">
                <a:solidFill>
                  <a:schemeClr val="accent3">
                    <a:lumMod val="50000"/>
                  </a:schemeClr>
                </a:solidFill>
              </a:rPr>
              <a:t>Subsistema</a:t>
            </a:r>
          </a:p>
          <a:p>
            <a:pPr algn="ctr"/>
            <a:r>
              <a:rPr lang="es-ES_tradnl" sz="2500" b="1" dirty="0" smtClean="0">
                <a:solidFill>
                  <a:schemeClr val="accent3">
                    <a:lumMod val="50000"/>
                  </a:schemeClr>
                </a:solidFill>
              </a:rPr>
              <a:t>Natural</a:t>
            </a:r>
            <a:endParaRPr lang="es-ES" sz="25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Oval 13"/>
          <p:cNvSpPr>
            <a:spLocks noChangeAspect="1" noChangeArrowheads="1"/>
          </p:cNvSpPr>
          <p:nvPr/>
        </p:nvSpPr>
        <p:spPr bwMode="auto">
          <a:xfrm>
            <a:off x="3269469" y="3133725"/>
            <a:ext cx="2743200" cy="2741612"/>
          </a:xfrm>
          <a:prstGeom prst="ellipse">
            <a:avLst/>
          </a:prstGeom>
          <a:solidFill>
            <a:schemeClr val="bg2">
              <a:alpha val="29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_tradnl" sz="2500" b="1" smtClean="0">
                <a:solidFill>
                  <a:schemeClr val="accent5">
                    <a:lumMod val="50000"/>
                  </a:schemeClr>
                </a:solidFill>
              </a:rPr>
              <a:t>Subsistema</a:t>
            </a:r>
          </a:p>
          <a:p>
            <a:pPr algn="ctr"/>
            <a:r>
              <a:rPr lang="es-ES_tradnl" sz="2500" b="1" smtClean="0">
                <a:solidFill>
                  <a:schemeClr val="accent5">
                    <a:lumMod val="50000"/>
                  </a:schemeClr>
                </a:solidFill>
              </a:rPr>
              <a:t>Social</a:t>
            </a:r>
            <a:endParaRPr lang="es-ES" sz="2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5791200" y="2560045"/>
            <a:ext cx="3035988" cy="1714500"/>
          </a:xfrm>
          <a:prstGeom prst="leftArrow">
            <a:avLst>
              <a:gd name="adj1" fmla="val 51676"/>
              <a:gd name="adj2" fmla="val 37125"/>
            </a:avLst>
          </a:prstGeom>
          <a:solidFill>
            <a:schemeClr val="bg2">
              <a:alpha val="29000"/>
            </a:schemeClr>
          </a:solidFill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PROBLEMAS</a:t>
            </a:r>
          </a:p>
          <a:p>
            <a:pPr algn="ctr"/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AMBIENTALES</a:t>
            </a: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 flipH="1">
            <a:off x="381000" y="2560045"/>
            <a:ext cx="3035988" cy="1714500"/>
          </a:xfrm>
          <a:prstGeom prst="leftArrow">
            <a:avLst>
              <a:gd name="adj1" fmla="val 51676"/>
              <a:gd name="adj2" fmla="val 37125"/>
            </a:avLst>
          </a:prstGeom>
          <a:solidFill>
            <a:schemeClr val="bg2">
              <a:alpha val="29000"/>
            </a:schemeClr>
          </a:solidFill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RACIONALIDAD DE </a:t>
            </a:r>
          </a:p>
          <a:p>
            <a:pPr algn="ctr"/>
            <a:r>
              <a:rPr lang="es-GT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PRODUCCION Y </a:t>
            </a:r>
            <a:r>
              <a:rPr lang="es-GT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CONSUMO</a:t>
            </a:r>
            <a:endParaRPr lang="es-GT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830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9"/>
          <p:cNvSpPr>
            <a:spLocks noChangeArrowheads="1"/>
          </p:cNvSpPr>
          <p:nvPr/>
        </p:nvSpPr>
        <p:spPr bwMode="auto">
          <a:xfrm>
            <a:off x="685800" y="1981200"/>
            <a:ext cx="7696200" cy="1485900"/>
          </a:xfrm>
          <a:prstGeom prst="leftArrow">
            <a:avLst>
              <a:gd name="adj1" fmla="val 51676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Capitalista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AutoShape 19"/>
          <p:cNvSpPr>
            <a:spLocks noChangeArrowheads="1"/>
          </p:cNvSpPr>
          <p:nvPr/>
        </p:nvSpPr>
        <p:spPr bwMode="auto">
          <a:xfrm>
            <a:off x="685800" y="3072020"/>
            <a:ext cx="7696200" cy="1485900"/>
          </a:xfrm>
          <a:prstGeom prst="leftArrow">
            <a:avLst>
              <a:gd name="adj1" fmla="val 51676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Neoliberal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685800" y="914400"/>
            <a:ext cx="7696200" cy="1485900"/>
          </a:xfrm>
          <a:prstGeom prst="leftArrow">
            <a:avLst>
              <a:gd name="adj1" fmla="val 51676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Producción y consumo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8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647700" y="1231898"/>
            <a:ext cx="7848600" cy="3748335"/>
          </a:xfrm>
          <a:prstGeom prst="roundRect">
            <a:avLst>
              <a:gd name="adj" fmla="val 1111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ctr" anchorCtr="0"/>
          <a:lstStyle/>
          <a:p>
            <a:pPr algn="just"/>
            <a:r>
              <a:rPr lang="es-GT" sz="2800" b="1" dirty="0"/>
              <a:t>“</a:t>
            </a:r>
            <a:r>
              <a:rPr lang="es-GT" sz="2800" b="1" dirty="0" smtClean="0"/>
              <a:t>El ambiente natural, el planeta mismo, así como la justicia, la libertad, la fraternidad y la igualdad, </a:t>
            </a:r>
            <a:br>
              <a:rPr lang="es-GT" sz="2800" b="1" dirty="0" smtClean="0"/>
            </a:br>
            <a:r>
              <a:rPr lang="es-GT" sz="2800" b="1" dirty="0" smtClean="0"/>
              <a:t>NO SON MERCANCÍAS”</a:t>
            </a:r>
          </a:p>
          <a:p>
            <a:pPr algn="just"/>
            <a:endParaRPr lang="es-GT" sz="2800" b="1" dirty="0"/>
          </a:p>
          <a:p>
            <a:pPr algn="r"/>
            <a:r>
              <a:rPr lang="es-GT" sz="2800" dirty="0" err="1" smtClean="0"/>
              <a:t>Andre</a:t>
            </a:r>
            <a:r>
              <a:rPr lang="es-GT" sz="2800" dirty="0" smtClean="0"/>
              <a:t> Comte-</a:t>
            </a:r>
            <a:r>
              <a:rPr lang="es-GT" sz="2800" dirty="0" err="1" smtClean="0"/>
              <a:t>Sponville</a:t>
            </a:r>
            <a:endParaRPr lang="es-GT" sz="2800" dirty="0"/>
          </a:p>
        </p:txBody>
      </p:sp>
    </p:spTree>
    <p:extLst>
      <p:ext uri="{BB962C8B-B14F-4D97-AF65-F5344CB8AC3E}">
        <p14:creationId xmlns:p14="http://schemas.microsoft.com/office/powerpoint/2010/main" val="26259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9"/>
          <p:cNvSpPr>
            <a:spLocks noChangeArrowheads="1"/>
          </p:cNvSpPr>
          <p:nvPr/>
        </p:nvSpPr>
        <p:spPr bwMode="auto">
          <a:xfrm>
            <a:off x="685800" y="3048000"/>
            <a:ext cx="7696200" cy="1485900"/>
          </a:xfrm>
          <a:prstGeom prst="leftArrow">
            <a:avLst>
              <a:gd name="adj1" fmla="val 51676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Degradación ambiental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AutoShape 19"/>
          <p:cNvSpPr>
            <a:spLocks noChangeArrowheads="1"/>
          </p:cNvSpPr>
          <p:nvPr/>
        </p:nvSpPr>
        <p:spPr bwMode="auto">
          <a:xfrm>
            <a:off x="653143" y="1515836"/>
            <a:ext cx="7696200" cy="1485900"/>
          </a:xfrm>
          <a:prstGeom prst="leftArrow">
            <a:avLst>
              <a:gd name="adj1" fmla="val 51676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Pobreza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2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35 Conector recto"/>
          <p:cNvCxnSpPr/>
          <p:nvPr/>
        </p:nvCxnSpPr>
        <p:spPr>
          <a:xfrm flipV="1">
            <a:off x="0" y="762000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7 Rectángulo redondeado"/>
          <p:cNvSpPr/>
          <p:nvPr/>
        </p:nvSpPr>
        <p:spPr>
          <a:xfrm>
            <a:off x="647700" y="1231898"/>
            <a:ext cx="7848600" cy="3748335"/>
          </a:xfrm>
          <a:prstGeom prst="roundRect">
            <a:avLst>
              <a:gd name="adj" fmla="val 11111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 rtlCol="0" anchor="ctr" anchorCtr="0"/>
          <a:lstStyle/>
          <a:p>
            <a:pPr algn="just"/>
            <a:r>
              <a:rPr lang="es-GT" sz="2800" b="1" dirty="0"/>
              <a:t>“El crecimiento económico global se ha asociado con un deterioro en indicadores medioambientales cruciales, como las emisiones de dióxido de carbono, la calidad del suelo, la cubierta forestal y la perdida generalizada de biodiversidad, entre otros</a:t>
            </a:r>
            <a:r>
              <a:rPr lang="es-GT" sz="2800" b="1" dirty="0" smtClean="0"/>
              <a:t>”</a:t>
            </a:r>
            <a:endParaRPr lang="es-GT" sz="2800" b="1" dirty="0"/>
          </a:p>
        </p:txBody>
      </p:sp>
    </p:spTree>
    <p:extLst>
      <p:ext uri="{BB962C8B-B14F-4D97-AF65-F5344CB8AC3E}">
        <p14:creationId xmlns:p14="http://schemas.microsoft.com/office/powerpoint/2010/main" val="3331135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35 Conector recto"/>
          <p:cNvCxnSpPr/>
          <p:nvPr/>
        </p:nvCxnSpPr>
        <p:spPr>
          <a:xfrm flipV="1">
            <a:off x="0" y="762000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4 Rectángulo redondeado"/>
          <p:cNvSpPr/>
          <p:nvPr/>
        </p:nvSpPr>
        <p:spPr>
          <a:xfrm>
            <a:off x="647700" y="1524001"/>
            <a:ext cx="7848600" cy="3138728"/>
          </a:xfrm>
          <a:prstGeom prst="roundRect">
            <a:avLst>
              <a:gd name="adj" fmla="val 11111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 rtlCol="0" anchor="ctr" anchorCtr="0"/>
          <a:lstStyle/>
          <a:p>
            <a:pPr algn="just"/>
            <a:r>
              <a:rPr lang="es-GT" sz="2800" b="1" dirty="0"/>
              <a:t>“La distribución del ingreso ha empeorado en muchas partes del mundo, incluso cuando se reducen las brechas en materia de salud y educación”</a:t>
            </a:r>
          </a:p>
        </p:txBody>
      </p:sp>
    </p:spTree>
    <p:extLst>
      <p:ext uri="{BB962C8B-B14F-4D97-AF65-F5344CB8AC3E}">
        <p14:creationId xmlns:p14="http://schemas.microsoft.com/office/powerpoint/2010/main" val="1896372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9"/>
          <p:cNvSpPr>
            <a:spLocks noChangeArrowheads="1"/>
          </p:cNvSpPr>
          <p:nvPr/>
        </p:nvSpPr>
        <p:spPr bwMode="auto">
          <a:xfrm>
            <a:off x="702129" y="2408464"/>
            <a:ext cx="7696200" cy="1485900"/>
          </a:xfrm>
          <a:prstGeom prst="leftArrow">
            <a:avLst>
              <a:gd name="adj1" fmla="val 51676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 refuerzan mutuamente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AutoShape 19"/>
          <p:cNvSpPr>
            <a:spLocks noChangeArrowheads="1"/>
          </p:cNvSpPr>
          <p:nvPr/>
        </p:nvSpPr>
        <p:spPr bwMode="auto">
          <a:xfrm>
            <a:off x="669472" y="1219200"/>
            <a:ext cx="7696200" cy="1485900"/>
          </a:xfrm>
          <a:prstGeom prst="leftArrow">
            <a:avLst>
              <a:gd name="adj1" fmla="val 51676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Déficit en gestión ambiental y equidad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664029" y="3551464"/>
            <a:ext cx="7696200" cy="1485900"/>
          </a:xfrm>
          <a:prstGeom prst="leftArrow">
            <a:avLst>
              <a:gd name="adj1" fmla="val 51676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Vulnerabilidad sistémica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35 Conector recto"/>
          <p:cNvCxnSpPr/>
          <p:nvPr/>
        </p:nvCxnSpPr>
        <p:spPr>
          <a:xfrm flipV="1">
            <a:off x="0" y="1059597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228600" y="2286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RELACIÓN ENTRE EL CRECIMIENTO DEL PIB Y </a:t>
            </a:r>
          </a:p>
          <a:p>
            <a:pPr algn="ctr"/>
            <a:r>
              <a:rPr lang="es-GT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EXTRACCIÓN DE BIENES NATURALES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5488741"/>
              </p:ext>
            </p:extLst>
          </p:nvPr>
        </p:nvGraphicFramePr>
        <p:xfrm>
          <a:off x="842962" y="1295400"/>
          <a:ext cx="7458076" cy="411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4387410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35 Conector recto"/>
          <p:cNvCxnSpPr/>
          <p:nvPr/>
        </p:nvCxnSpPr>
        <p:spPr>
          <a:xfrm flipV="1">
            <a:off x="0" y="1059597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5 CuadroTexto"/>
          <p:cNvSpPr txBox="1"/>
          <p:nvPr/>
        </p:nvSpPr>
        <p:spPr>
          <a:xfrm>
            <a:off x="228600" y="2286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RELACIÓN ENTRE EL CRECIMIENTO DEL PIB Y </a:t>
            </a:r>
          </a:p>
          <a:p>
            <a:pPr algn="ctr"/>
            <a:r>
              <a:rPr lang="es-GT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PRODUCCIÓN DE CONTAMINANTES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0586759"/>
              </p:ext>
            </p:extLst>
          </p:nvPr>
        </p:nvGraphicFramePr>
        <p:xfrm>
          <a:off x="838200" y="1295400"/>
          <a:ext cx="7458074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3317725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9"/>
          <p:cNvSpPr>
            <a:spLocks noChangeArrowheads="1"/>
          </p:cNvSpPr>
          <p:nvPr/>
        </p:nvSpPr>
        <p:spPr bwMode="auto">
          <a:xfrm>
            <a:off x="742950" y="2095500"/>
            <a:ext cx="7696200" cy="1485900"/>
          </a:xfrm>
          <a:prstGeom prst="leftArrow">
            <a:avLst>
              <a:gd name="adj1" fmla="val 51676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Desarrollo sostenible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742950" y="3314700"/>
            <a:ext cx="7696200" cy="1485900"/>
          </a:xfrm>
          <a:prstGeom prst="leftArrow">
            <a:avLst>
              <a:gd name="adj1" fmla="val 51676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Enfoque de corrección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742950" y="838200"/>
            <a:ext cx="7696200" cy="1485900"/>
          </a:xfrm>
          <a:prstGeom prst="leftArrow">
            <a:avLst>
              <a:gd name="adj1" fmla="val 51676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Desarrollo sistémico</a:t>
            </a:r>
            <a:endParaRPr lang="es-E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2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09801"/>
            <a:ext cx="2023033" cy="8100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36" y="2209800"/>
            <a:ext cx="2027124" cy="8100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91" y="1071791"/>
            <a:ext cx="2023033" cy="8100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071792"/>
            <a:ext cx="2023033" cy="8100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2" name="1 Conector recto"/>
          <p:cNvCxnSpPr/>
          <p:nvPr/>
        </p:nvCxnSpPr>
        <p:spPr>
          <a:xfrm flipV="1">
            <a:off x="0" y="762000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" name="2 CuadroTexto"/>
          <p:cNvSpPr txBox="1"/>
          <p:nvPr/>
        </p:nvSpPr>
        <p:spPr>
          <a:xfrm>
            <a:off x="228600" y="332656"/>
            <a:ext cx="47165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INDICADORES SOCIOAMBIENTALES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414609"/>
            <a:ext cx="2023033" cy="8100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236" y="4414608"/>
            <a:ext cx="2027124" cy="8100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91" y="3276599"/>
            <a:ext cx="2023033" cy="8100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3276600"/>
            <a:ext cx="2023033" cy="8100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90" y="2209801"/>
            <a:ext cx="2023033" cy="8100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91" y="1071792"/>
            <a:ext cx="2023033" cy="8100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90" y="4414609"/>
            <a:ext cx="2023033" cy="8100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91" y="3276600"/>
            <a:ext cx="2023033" cy="81003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4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9"/>
    </mc:Choice>
    <mc:Fallback xmlns="">
      <p:transition spd="slow" advTm="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9"/>
          <p:cNvSpPr>
            <a:spLocks noChangeArrowheads="1"/>
          </p:cNvSpPr>
          <p:nvPr/>
        </p:nvSpPr>
        <p:spPr bwMode="auto">
          <a:xfrm>
            <a:off x="762000" y="533400"/>
            <a:ext cx="7696200" cy="892969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Regular el crecimiento económico conforme límites naturales</a:t>
            </a:r>
            <a:endParaRPr lang="es-E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AutoShape 19"/>
          <p:cNvSpPr>
            <a:spLocks noChangeArrowheads="1"/>
          </p:cNvSpPr>
          <p:nvPr/>
        </p:nvSpPr>
        <p:spPr bwMode="auto">
          <a:xfrm>
            <a:off x="762000" y="1727002"/>
            <a:ext cx="7696200" cy="6096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Valorar la diversidad</a:t>
            </a:r>
            <a:endParaRPr lang="es-E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762000" y="2637235"/>
            <a:ext cx="7696200" cy="9525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Respetar la vida y</a:t>
            </a:r>
          </a:p>
          <a:p>
            <a:pPr algn="ctr"/>
            <a:r>
              <a:rPr lang="es-E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Apuntalar el bien común</a:t>
            </a:r>
            <a:endParaRPr lang="es-E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762000" y="3890368"/>
            <a:ext cx="7696200" cy="6096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Intergeneracionalmente</a:t>
            </a:r>
            <a:endParaRPr lang="es-E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>
            <a:off x="762000" y="4800600"/>
            <a:ext cx="7696200" cy="9144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Vía instituciones fuertes y autónomas</a:t>
            </a:r>
            <a:endParaRPr lang="es-E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4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Proceso alternativo"/>
          <p:cNvSpPr/>
          <p:nvPr/>
        </p:nvSpPr>
        <p:spPr>
          <a:xfrm>
            <a:off x="1295400" y="3955981"/>
            <a:ext cx="6324600" cy="1987617"/>
          </a:xfrm>
          <a:prstGeom prst="flowChartAlternateProcess">
            <a:avLst/>
          </a:prstGeom>
          <a:solidFill>
            <a:schemeClr val="bg2">
              <a:alpha val="60000"/>
            </a:schemeClr>
          </a:solidFill>
          <a:ln w="28575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pPr algn="ctr"/>
            <a:endParaRPr lang="es-GT" sz="17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28600" y="332656"/>
            <a:ext cx="6614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PERSPECTIVA SISTEMICA: Sistema Socio ecológico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2 Conector recto"/>
          <p:cNvCxnSpPr/>
          <p:nvPr/>
        </p:nvCxnSpPr>
        <p:spPr>
          <a:xfrm flipV="1">
            <a:off x="0" y="764704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2428475" y="955339"/>
            <a:ext cx="2161067" cy="2203165"/>
          </a:xfrm>
          <a:prstGeom prst="ellipse">
            <a:avLst/>
          </a:prstGeom>
          <a:solidFill>
            <a:schemeClr val="bg2">
              <a:alpha val="29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_tradnl" sz="22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Subsistema</a:t>
            </a:r>
          </a:p>
          <a:p>
            <a:pPr algn="ctr"/>
            <a:r>
              <a:rPr lang="es-ES_tradnl" sz="2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  <a:endParaRPr lang="es-ES" sz="2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13"/>
          <p:cNvSpPr>
            <a:spLocks noChangeAspect="1" noChangeArrowheads="1"/>
          </p:cNvSpPr>
          <p:nvPr/>
        </p:nvSpPr>
        <p:spPr bwMode="auto">
          <a:xfrm>
            <a:off x="4256371" y="955338"/>
            <a:ext cx="2204441" cy="2203165"/>
          </a:xfrm>
          <a:prstGeom prst="ellipse">
            <a:avLst/>
          </a:prstGeom>
          <a:solidFill>
            <a:schemeClr val="bg2">
              <a:alpha val="29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ES_tradnl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Subsistema</a:t>
            </a:r>
          </a:p>
          <a:p>
            <a:pPr algn="ctr"/>
            <a:r>
              <a:rPr lang="es-ES_tradnl" sz="2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  <a:endParaRPr lang="es-ES" sz="22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 rot="16200000">
            <a:off x="5096562" y="3285439"/>
            <a:ext cx="568874" cy="551195"/>
          </a:xfrm>
          <a:prstGeom prst="leftArrow">
            <a:avLst>
              <a:gd name="adj1" fmla="val 51676"/>
              <a:gd name="adj2" fmla="val 37125"/>
            </a:avLst>
          </a:prstGeom>
          <a:solidFill>
            <a:schemeClr val="bg2">
              <a:alpha val="29000"/>
            </a:schemeClr>
          </a:solidFill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13"/>
          <p:cNvSpPr>
            <a:spLocks noChangeAspect="1" noChangeArrowheads="1"/>
          </p:cNvSpPr>
          <p:nvPr/>
        </p:nvSpPr>
        <p:spPr bwMode="auto">
          <a:xfrm>
            <a:off x="1568111" y="4092461"/>
            <a:ext cx="1691525" cy="1690547"/>
          </a:xfrm>
          <a:prstGeom prst="ellipse">
            <a:avLst/>
          </a:prstGeom>
          <a:solidFill>
            <a:schemeClr val="bg2">
              <a:alpha val="29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pPr algn="ctr"/>
            <a:r>
              <a:rPr lang="es-ES_tradnl" sz="17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Económico</a:t>
            </a:r>
            <a:endParaRPr lang="es-ES" sz="17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13"/>
          <p:cNvSpPr>
            <a:spLocks noChangeAspect="1" noChangeArrowheads="1"/>
          </p:cNvSpPr>
          <p:nvPr/>
        </p:nvSpPr>
        <p:spPr bwMode="auto">
          <a:xfrm>
            <a:off x="3588421" y="4092461"/>
            <a:ext cx="1691525" cy="1690547"/>
          </a:xfrm>
          <a:prstGeom prst="ellipse">
            <a:avLst/>
          </a:prstGeom>
          <a:solidFill>
            <a:schemeClr val="bg2">
              <a:alpha val="29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pPr algn="ctr"/>
            <a:r>
              <a:rPr lang="es-ES_tradnl" sz="17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  <a:endParaRPr lang="es-ES" sz="17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13"/>
          <p:cNvSpPr>
            <a:spLocks noChangeAspect="1" noChangeArrowheads="1"/>
          </p:cNvSpPr>
          <p:nvPr/>
        </p:nvSpPr>
        <p:spPr bwMode="auto">
          <a:xfrm>
            <a:off x="5635585" y="4092461"/>
            <a:ext cx="1691525" cy="1690547"/>
          </a:xfrm>
          <a:prstGeom prst="ellipse">
            <a:avLst/>
          </a:prstGeom>
          <a:solidFill>
            <a:schemeClr val="bg2">
              <a:alpha val="29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rIns="36000" rtlCol="0" anchor="ctr" anchorCtr="0"/>
          <a:lstStyle/>
          <a:p>
            <a:pPr algn="ctr"/>
            <a:r>
              <a:rPr lang="es-ES_tradnl" sz="17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Institucional</a:t>
            </a:r>
            <a:endParaRPr lang="es-ES" sz="17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7957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Rectángulo"/>
          <p:cNvSpPr/>
          <p:nvPr/>
        </p:nvSpPr>
        <p:spPr>
          <a:xfrm>
            <a:off x="152400" y="1333499"/>
            <a:ext cx="8839200" cy="3086100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s-GT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  <a:endParaRPr lang="es-GT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3539908" y="1484784"/>
            <a:ext cx="1861200" cy="1152000"/>
          </a:xfrm>
          <a:prstGeom prst="roundRect">
            <a:avLst>
              <a:gd name="adj" fmla="val 11438"/>
            </a:avLst>
          </a:prstGeom>
          <a:solidFill>
            <a:schemeClr val="accent3">
              <a:lumMod val="75000"/>
              <a:alpha val="51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Institucional</a:t>
            </a:r>
          </a:p>
        </p:txBody>
      </p:sp>
      <p:sp>
        <p:nvSpPr>
          <p:cNvPr id="45" name="44 Rectángulo redondeado"/>
          <p:cNvSpPr/>
          <p:nvPr/>
        </p:nvSpPr>
        <p:spPr>
          <a:xfrm>
            <a:off x="737431" y="2924944"/>
            <a:ext cx="1859755" cy="1152128"/>
          </a:xfrm>
          <a:prstGeom prst="roundRect">
            <a:avLst>
              <a:gd name="adj" fmla="val 11111"/>
            </a:avLst>
          </a:prstGeom>
          <a:solidFill>
            <a:schemeClr val="accent3">
              <a:lumMod val="75000"/>
              <a:alpha val="51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Económico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6163565" y="2924944"/>
            <a:ext cx="1859755" cy="1152128"/>
          </a:xfrm>
          <a:prstGeom prst="roundRect">
            <a:avLst>
              <a:gd name="adj" fmla="val 9524"/>
            </a:avLst>
          </a:prstGeom>
          <a:solidFill>
            <a:schemeClr val="accent3">
              <a:lumMod val="75000"/>
              <a:alpha val="51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</a:p>
        </p:txBody>
      </p:sp>
      <p:sp>
        <p:nvSpPr>
          <p:cNvPr id="47" name="46 Rectángulo"/>
          <p:cNvSpPr/>
          <p:nvPr/>
        </p:nvSpPr>
        <p:spPr>
          <a:xfrm>
            <a:off x="152400" y="4495798"/>
            <a:ext cx="8839200" cy="1891439"/>
          </a:xfrm>
          <a:prstGeom prst="rect">
            <a:avLst/>
          </a:prstGeom>
          <a:solidFill>
            <a:schemeClr val="accent3">
              <a:lumMod val="75000"/>
              <a:alpha val="5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s-GT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  <a:endParaRPr lang="es-GT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3541353" y="4639199"/>
            <a:ext cx="1859755" cy="1152000"/>
          </a:xfrm>
          <a:prstGeom prst="roundRect">
            <a:avLst>
              <a:gd name="adj" fmla="val 7961"/>
            </a:avLst>
          </a:prstGeom>
          <a:solidFill>
            <a:schemeClr val="accent3">
              <a:lumMod val="75000"/>
              <a:alpha val="51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</a:p>
        </p:txBody>
      </p:sp>
      <p:cxnSp>
        <p:nvCxnSpPr>
          <p:cNvPr id="64" name="63 Conector recto"/>
          <p:cNvCxnSpPr/>
          <p:nvPr/>
        </p:nvCxnSpPr>
        <p:spPr>
          <a:xfrm flipV="1">
            <a:off x="0" y="764704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8" name="37 CuadroTexto"/>
          <p:cNvSpPr txBox="1"/>
          <p:nvPr/>
        </p:nvSpPr>
        <p:spPr>
          <a:xfrm>
            <a:off x="228600" y="332656"/>
            <a:ext cx="6614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PERSPECTIVA SISTEMICA: Sistema Socio ecológico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79734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4" grpId="0" animBg="1"/>
      <p:bldP spid="45" grpId="0" animBg="1"/>
      <p:bldP spid="46" grpId="0" animBg="1"/>
      <p:bldP spid="47" grpId="0" animBg="1"/>
      <p:bldP spid="5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2400" y="1371600"/>
            <a:ext cx="8839200" cy="525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 dirty="0"/>
          </a:p>
        </p:txBody>
      </p:sp>
      <p:grpSp>
        <p:nvGrpSpPr>
          <p:cNvPr id="20" name="19 Grupo"/>
          <p:cNvGrpSpPr/>
          <p:nvPr/>
        </p:nvGrpSpPr>
        <p:grpSpPr>
          <a:xfrm>
            <a:off x="4395031" y="914400"/>
            <a:ext cx="228600" cy="304800"/>
            <a:chOff x="4395031" y="914400"/>
            <a:chExt cx="228600" cy="304800"/>
          </a:xfrm>
        </p:grpSpPr>
        <p:cxnSp>
          <p:nvCxnSpPr>
            <p:cNvPr id="6" name="5 Conector recto de flecha"/>
            <p:cNvCxnSpPr/>
            <p:nvPr/>
          </p:nvCxnSpPr>
          <p:spPr>
            <a:xfrm>
              <a:off x="4395031" y="914400"/>
              <a:ext cx="0" cy="30480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" name="6 Conector recto de flecha"/>
            <p:cNvCxnSpPr/>
            <p:nvPr/>
          </p:nvCxnSpPr>
          <p:spPr>
            <a:xfrm flipV="1">
              <a:off x="4623631" y="914400"/>
              <a:ext cx="0" cy="30480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44" name="43 Rectángulo redondeado"/>
          <p:cNvSpPr/>
          <p:nvPr/>
        </p:nvSpPr>
        <p:spPr>
          <a:xfrm>
            <a:off x="3539908" y="1484784"/>
            <a:ext cx="1861200" cy="1152000"/>
          </a:xfrm>
          <a:prstGeom prst="roundRect">
            <a:avLst>
              <a:gd name="adj" fmla="val 11438"/>
            </a:avLst>
          </a:prstGeom>
          <a:solidFill>
            <a:schemeClr val="accent3">
              <a:lumMod val="75000"/>
              <a:alpha val="3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b="1" dirty="0" smtClean="0"/>
              <a:t>Institucional</a:t>
            </a:r>
          </a:p>
        </p:txBody>
      </p:sp>
      <p:sp>
        <p:nvSpPr>
          <p:cNvPr id="45" name="44 Rectángulo redondeado"/>
          <p:cNvSpPr/>
          <p:nvPr/>
        </p:nvSpPr>
        <p:spPr>
          <a:xfrm>
            <a:off x="737431" y="2924944"/>
            <a:ext cx="1859755" cy="1152128"/>
          </a:xfrm>
          <a:prstGeom prst="roundRect">
            <a:avLst>
              <a:gd name="adj" fmla="val 11111"/>
            </a:avLst>
          </a:prstGeom>
          <a:solidFill>
            <a:schemeClr val="accent3">
              <a:lumMod val="75000"/>
              <a:alpha val="3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b="1" dirty="0"/>
              <a:t>Económico</a:t>
            </a:r>
            <a:endParaRPr lang="en-US" b="1" dirty="0"/>
          </a:p>
        </p:txBody>
      </p:sp>
      <p:sp>
        <p:nvSpPr>
          <p:cNvPr id="46" name="45 Rectángulo redondeado"/>
          <p:cNvSpPr/>
          <p:nvPr/>
        </p:nvSpPr>
        <p:spPr>
          <a:xfrm>
            <a:off x="6163565" y="2924944"/>
            <a:ext cx="1859755" cy="1152128"/>
          </a:xfrm>
          <a:prstGeom prst="roundRect">
            <a:avLst>
              <a:gd name="adj" fmla="val 9524"/>
            </a:avLst>
          </a:prstGeom>
          <a:solidFill>
            <a:schemeClr val="accent3">
              <a:lumMod val="75000"/>
              <a:alpha val="3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b="1" dirty="0"/>
              <a:t>Social</a:t>
            </a:r>
          </a:p>
        </p:txBody>
      </p:sp>
      <p:sp>
        <p:nvSpPr>
          <p:cNvPr id="57" name="56 Rectángulo redondeado"/>
          <p:cNvSpPr/>
          <p:nvPr/>
        </p:nvSpPr>
        <p:spPr>
          <a:xfrm>
            <a:off x="3541353" y="4639199"/>
            <a:ext cx="1859755" cy="1152000"/>
          </a:xfrm>
          <a:prstGeom prst="roundRect">
            <a:avLst>
              <a:gd name="adj" fmla="val 7961"/>
            </a:avLst>
          </a:prstGeom>
          <a:solidFill>
            <a:schemeClr val="accent3">
              <a:lumMod val="75000"/>
              <a:alpha val="3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b="1" dirty="0"/>
              <a:t>Natural</a:t>
            </a:r>
          </a:p>
        </p:txBody>
      </p:sp>
      <p:cxnSp>
        <p:nvCxnSpPr>
          <p:cNvPr id="64" name="63 Conector recto"/>
          <p:cNvCxnSpPr/>
          <p:nvPr/>
        </p:nvCxnSpPr>
        <p:spPr>
          <a:xfrm flipV="1">
            <a:off x="0" y="764704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8" name="37 CuadroTexto"/>
          <p:cNvSpPr txBox="1"/>
          <p:nvPr/>
        </p:nvSpPr>
        <p:spPr>
          <a:xfrm>
            <a:off x="228600" y="332656"/>
            <a:ext cx="6614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PERSPECTIVA SISTEMICA: Sistema Socio ecológico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26 Grupo"/>
          <p:cNvGrpSpPr/>
          <p:nvPr/>
        </p:nvGrpSpPr>
        <p:grpSpPr>
          <a:xfrm>
            <a:off x="4402931" y="1621631"/>
            <a:ext cx="3954500" cy="4643437"/>
            <a:chOff x="4122700" y="1621631"/>
            <a:chExt cx="3954500" cy="4643437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28" name="27 Conector recto de flecha"/>
            <p:cNvCxnSpPr/>
            <p:nvPr/>
          </p:nvCxnSpPr>
          <p:spPr>
            <a:xfrm flipH="1" flipV="1">
              <a:off x="4137484" y="5943600"/>
              <a:ext cx="2468" cy="32146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9" name="28 Conector recto de flecha"/>
            <p:cNvCxnSpPr/>
            <p:nvPr/>
          </p:nvCxnSpPr>
          <p:spPr>
            <a:xfrm>
              <a:off x="8077200" y="1621631"/>
              <a:ext cx="0" cy="4643436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0" name="29 Conector recto de flecha"/>
            <p:cNvCxnSpPr/>
            <p:nvPr/>
          </p:nvCxnSpPr>
          <p:spPr>
            <a:xfrm>
              <a:off x="4122700" y="6248400"/>
              <a:ext cx="3954500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30 Conector recto de flecha"/>
            <p:cNvCxnSpPr/>
            <p:nvPr/>
          </p:nvCxnSpPr>
          <p:spPr>
            <a:xfrm>
              <a:off x="5120877" y="1640076"/>
              <a:ext cx="2956323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" name="8 Grupo"/>
          <p:cNvGrpSpPr/>
          <p:nvPr/>
        </p:nvGrpSpPr>
        <p:grpSpPr>
          <a:xfrm>
            <a:off x="1347031" y="1809750"/>
            <a:ext cx="5881464" cy="1115194"/>
            <a:chOff x="1347031" y="1809750"/>
            <a:chExt cx="5881464" cy="1115194"/>
          </a:xfrm>
        </p:grpSpPr>
        <p:grpSp>
          <p:nvGrpSpPr>
            <p:cNvPr id="53" name="52 Grupo"/>
            <p:cNvGrpSpPr/>
            <p:nvPr/>
          </p:nvGrpSpPr>
          <p:grpSpPr>
            <a:xfrm>
              <a:off x="1748865" y="2054057"/>
              <a:ext cx="1791043" cy="798879"/>
              <a:chOff x="1748865" y="2054057"/>
              <a:chExt cx="1791043" cy="798879"/>
            </a:xfrm>
          </p:grpSpPr>
          <p:cxnSp>
            <p:nvCxnSpPr>
              <p:cNvPr id="10" name="9 Conector recto de flecha"/>
              <p:cNvCxnSpPr/>
              <p:nvPr/>
            </p:nvCxnSpPr>
            <p:spPr>
              <a:xfrm>
                <a:off x="1748865" y="2054057"/>
                <a:ext cx="0" cy="798879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2" name="11 Conector recto de flecha"/>
              <p:cNvCxnSpPr>
                <a:stCxn id="44" idx="1"/>
              </p:cNvCxnSpPr>
              <p:nvPr/>
            </p:nvCxnSpPr>
            <p:spPr>
              <a:xfrm flipH="1">
                <a:off x="1748865" y="2060784"/>
                <a:ext cx="1791043" cy="0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13" name="23 Grupo"/>
            <p:cNvGrpSpPr/>
            <p:nvPr/>
          </p:nvGrpSpPr>
          <p:grpSpPr>
            <a:xfrm>
              <a:off x="1347031" y="1809750"/>
              <a:ext cx="2133600" cy="1115194"/>
              <a:chOff x="1066800" y="1809750"/>
              <a:chExt cx="1905000" cy="1314450"/>
            </a:xfrm>
            <a:solidFill>
              <a:schemeClr val="accent3">
                <a:lumMod val="60000"/>
                <a:lumOff val="40000"/>
              </a:schemeClr>
            </a:solidFill>
          </p:grpSpPr>
          <p:cxnSp>
            <p:nvCxnSpPr>
              <p:cNvPr id="25" name="24 Conector recto de flecha"/>
              <p:cNvCxnSpPr/>
              <p:nvPr/>
            </p:nvCxnSpPr>
            <p:spPr>
              <a:xfrm>
                <a:off x="1066800" y="1828800"/>
                <a:ext cx="1905000" cy="0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6" name="25 Conector recto de flecha"/>
              <p:cNvCxnSpPr/>
              <p:nvPr/>
            </p:nvCxnSpPr>
            <p:spPr>
              <a:xfrm>
                <a:off x="1066800" y="1809750"/>
                <a:ext cx="0" cy="1314450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67" name="66 Grupo"/>
            <p:cNvGrpSpPr/>
            <p:nvPr/>
          </p:nvGrpSpPr>
          <p:grpSpPr>
            <a:xfrm>
              <a:off x="5456130" y="2181225"/>
              <a:ext cx="1412325" cy="743719"/>
              <a:chOff x="5456130" y="2181225"/>
              <a:chExt cx="1412325" cy="743719"/>
            </a:xfrm>
          </p:grpSpPr>
          <p:cxnSp>
            <p:nvCxnSpPr>
              <p:cNvPr id="14" name="13 Conector recto de flecha"/>
              <p:cNvCxnSpPr/>
              <p:nvPr/>
            </p:nvCxnSpPr>
            <p:spPr>
              <a:xfrm flipH="1">
                <a:off x="5456130" y="2202051"/>
                <a:ext cx="1412325" cy="0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6" name="15 Conector recto de flecha"/>
              <p:cNvCxnSpPr/>
              <p:nvPr/>
            </p:nvCxnSpPr>
            <p:spPr>
              <a:xfrm>
                <a:off x="6868455" y="2181225"/>
                <a:ext cx="0" cy="743719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52" name="51 Grupo"/>
            <p:cNvGrpSpPr/>
            <p:nvPr/>
          </p:nvGrpSpPr>
          <p:grpSpPr>
            <a:xfrm>
              <a:off x="5401109" y="2040126"/>
              <a:ext cx="1827386" cy="737427"/>
              <a:chOff x="5401109" y="2040126"/>
              <a:chExt cx="1827386" cy="737427"/>
            </a:xfrm>
          </p:grpSpPr>
          <p:cxnSp>
            <p:nvCxnSpPr>
              <p:cNvPr id="11" name="10 Conector recto de flecha"/>
              <p:cNvCxnSpPr/>
              <p:nvPr/>
            </p:nvCxnSpPr>
            <p:spPr>
              <a:xfrm>
                <a:off x="7228495" y="2040126"/>
                <a:ext cx="0" cy="737427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1" name="50 Conector recto de flecha"/>
              <p:cNvCxnSpPr/>
              <p:nvPr/>
            </p:nvCxnSpPr>
            <p:spPr>
              <a:xfrm flipH="1">
                <a:off x="5401109" y="2060784"/>
                <a:ext cx="1827386" cy="0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2 Grupo"/>
          <p:cNvGrpSpPr/>
          <p:nvPr/>
        </p:nvGrpSpPr>
        <p:grpSpPr>
          <a:xfrm>
            <a:off x="1327984" y="3400586"/>
            <a:ext cx="5920541" cy="2092958"/>
            <a:chOff x="1327984" y="3400586"/>
            <a:chExt cx="5920541" cy="2092958"/>
          </a:xfrm>
        </p:grpSpPr>
        <p:cxnSp>
          <p:nvCxnSpPr>
            <p:cNvPr id="8" name="7 Conector recto de flecha"/>
            <p:cNvCxnSpPr/>
            <p:nvPr/>
          </p:nvCxnSpPr>
          <p:spPr>
            <a:xfrm flipH="1">
              <a:off x="2718631" y="3400586"/>
              <a:ext cx="3357736" cy="0"/>
            </a:xfrm>
            <a:prstGeom prst="straightConnector1">
              <a:avLst/>
            </a:prstGeom>
            <a:ln w="38100">
              <a:headEnd type="triangl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5" name="16 Grupo"/>
            <p:cNvGrpSpPr/>
            <p:nvPr/>
          </p:nvGrpSpPr>
          <p:grpSpPr>
            <a:xfrm>
              <a:off x="1713742" y="4077071"/>
              <a:ext cx="1766889" cy="959271"/>
              <a:chOff x="1433511" y="3436143"/>
              <a:chExt cx="1766889" cy="1600200"/>
            </a:xfrm>
            <a:solidFill>
              <a:schemeClr val="accent3">
                <a:lumMod val="60000"/>
                <a:lumOff val="40000"/>
              </a:schemeClr>
            </a:solidFill>
          </p:grpSpPr>
          <p:cxnSp>
            <p:nvCxnSpPr>
              <p:cNvPr id="18" name="17 Conector recto de flecha"/>
              <p:cNvCxnSpPr/>
              <p:nvPr/>
            </p:nvCxnSpPr>
            <p:spPr>
              <a:xfrm>
                <a:off x="1433511" y="5029200"/>
                <a:ext cx="1766889" cy="0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9" name="18 Conector recto de flecha"/>
              <p:cNvCxnSpPr/>
              <p:nvPr/>
            </p:nvCxnSpPr>
            <p:spPr>
              <a:xfrm>
                <a:off x="1452562" y="3436143"/>
                <a:ext cx="0" cy="1600200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63" name="62 Grupo"/>
            <p:cNvGrpSpPr/>
            <p:nvPr/>
          </p:nvGrpSpPr>
          <p:grpSpPr>
            <a:xfrm>
              <a:off x="1327984" y="4109644"/>
              <a:ext cx="2213369" cy="1376755"/>
              <a:chOff x="1327984" y="4109644"/>
              <a:chExt cx="2213369" cy="1376755"/>
            </a:xfrm>
          </p:grpSpPr>
          <p:cxnSp>
            <p:nvCxnSpPr>
              <p:cNvPr id="21" name="20 Conector recto de flecha"/>
              <p:cNvCxnSpPr/>
              <p:nvPr/>
            </p:nvCxnSpPr>
            <p:spPr>
              <a:xfrm flipV="1">
                <a:off x="1348398" y="4109644"/>
                <a:ext cx="0" cy="1376755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22 Conector recto de flecha"/>
              <p:cNvCxnSpPr/>
              <p:nvPr/>
            </p:nvCxnSpPr>
            <p:spPr>
              <a:xfrm flipH="1">
                <a:off x="1327984" y="5474621"/>
                <a:ext cx="2213369" cy="11778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62" name="61 Grupo"/>
            <p:cNvGrpSpPr/>
            <p:nvPr/>
          </p:nvGrpSpPr>
          <p:grpSpPr>
            <a:xfrm>
              <a:off x="5397547" y="4141465"/>
              <a:ext cx="1850978" cy="1352079"/>
              <a:chOff x="5397547" y="4141465"/>
              <a:chExt cx="1850978" cy="1352079"/>
            </a:xfrm>
          </p:grpSpPr>
          <p:cxnSp>
            <p:nvCxnSpPr>
              <p:cNvPr id="22" name="21 Conector recto de flecha"/>
              <p:cNvCxnSpPr/>
              <p:nvPr/>
            </p:nvCxnSpPr>
            <p:spPr>
              <a:xfrm flipV="1">
                <a:off x="7228495" y="4141465"/>
                <a:ext cx="0" cy="1352079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 de flecha"/>
              <p:cNvCxnSpPr/>
              <p:nvPr/>
            </p:nvCxnSpPr>
            <p:spPr>
              <a:xfrm flipH="1">
                <a:off x="5397547" y="5476549"/>
                <a:ext cx="1850978" cy="9850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72" name="71 Grupo"/>
            <p:cNvGrpSpPr/>
            <p:nvPr/>
          </p:nvGrpSpPr>
          <p:grpSpPr>
            <a:xfrm>
              <a:off x="5481663" y="4081463"/>
              <a:ext cx="1386792" cy="890587"/>
              <a:chOff x="5481663" y="4081463"/>
              <a:chExt cx="1386792" cy="890587"/>
            </a:xfrm>
          </p:grpSpPr>
          <p:cxnSp>
            <p:nvCxnSpPr>
              <p:cNvPr id="15" name="14 Conector recto de flecha"/>
              <p:cNvCxnSpPr/>
              <p:nvPr/>
            </p:nvCxnSpPr>
            <p:spPr>
              <a:xfrm flipH="1">
                <a:off x="5481663" y="4953000"/>
                <a:ext cx="1386792" cy="0"/>
              </a:xfrm>
              <a:prstGeom prst="straightConnector1">
                <a:avLst/>
              </a:prstGeom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66" name="65 Conector recto de flecha"/>
              <p:cNvCxnSpPr/>
              <p:nvPr/>
            </p:nvCxnSpPr>
            <p:spPr>
              <a:xfrm>
                <a:off x="6868455" y="4081463"/>
                <a:ext cx="0" cy="890587"/>
              </a:xfrm>
              <a:prstGeom prst="straightConnector1">
                <a:avLst/>
              </a:prstGeom>
              <a:ln w="38100"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6260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35 Conector recto"/>
          <p:cNvCxnSpPr/>
          <p:nvPr/>
        </p:nvCxnSpPr>
        <p:spPr>
          <a:xfrm flipV="1">
            <a:off x="0" y="762000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39 CuadroTexto"/>
          <p:cNvSpPr txBox="1"/>
          <p:nvPr/>
        </p:nvSpPr>
        <p:spPr>
          <a:xfrm>
            <a:off x="228600" y="332656"/>
            <a:ext cx="3724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 AMBIENTALES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342900" y="990600"/>
            <a:ext cx="8458200" cy="7620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just"/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Conjunto 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hechos y circunstancias que se reflejan en agotamiento, degradación y contaminación del ambiente 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natural.</a:t>
            </a:r>
            <a:endParaRPr lang="es-G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342900" y="2078567"/>
            <a:ext cx="8458200" cy="7620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just"/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Repercuten 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el bienestar social y la estabilidad del sistema país, cobran vidas y la amenazan la permanentemente</a:t>
            </a: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342900" y="3166534"/>
            <a:ext cx="8458200" cy="11430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just"/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Alcanzan 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dimensiones de crisis cuando, manteniendo 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 esfuerzo insuficiente de gestión institucional, 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está en duda la posibilidad de modificarlos y cesarlos.</a:t>
            </a: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342900" y="4635500"/>
            <a:ext cx="8458200" cy="10795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just"/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Son </a:t>
            </a:r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reflejo de las estructuras que sustentan el funcionamiento de </a:t>
            </a:r>
            <a:r>
              <a:rPr lang="es-E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países con un escaza valoración de la vida en todas su formas y el bien común.</a:t>
            </a:r>
            <a:endParaRPr lang="es-G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35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2400" y="1371600"/>
            <a:ext cx="8839200" cy="525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80" name="16 Grupo"/>
          <p:cNvGrpSpPr/>
          <p:nvPr/>
        </p:nvGrpSpPr>
        <p:grpSpPr>
          <a:xfrm>
            <a:off x="1714790" y="4077072"/>
            <a:ext cx="1766889" cy="1028328"/>
            <a:chOff x="1433511" y="3436143"/>
            <a:chExt cx="1766889" cy="160020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81" name="80 Conector recto de flecha"/>
            <p:cNvCxnSpPr/>
            <p:nvPr/>
          </p:nvCxnSpPr>
          <p:spPr>
            <a:xfrm>
              <a:off x="1433511" y="5029200"/>
              <a:ext cx="1766889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81 Conector recto de flecha"/>
            <p:cNvCxnSpPr/>
            <p:nvPr/>
          </p:nvCxnSpPr>
          <p:spPr>
            <a:xfrm>
              <a:off x="1452562" y="3436143"/>
              <a:ext cx="0" cy="160020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5" name="23 Grupo"/>
          <p:cNvGrpSpPr/>
          <p:nvPr/>
        </p:nvGrpSpPr>
        <p:grpSpPr>
          <a:xfrm>
            <a:off x="1348079" y="1809750"/>
            <a:ext cx="2133600" cy="1115194"/>
            <a:chOff x="1066800" y="1809750"/>
            <a:chExt cx="1905000" cy="131445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96" name="95 Conector recto de flecha"/>
            <p:cNvCxnSpPr/>
            <p:nvPr/>
          </p:nvCxnSpPr>
          <p:spPr>
            <a:xfrm>
              <a:off x="1066800" y="1828800"/>
              <a:ext cx="19050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7" name="96 Conector recto de flecha"/>
            <p:cNvCxnSpPr/>
            <p:nvPr/>
          </p:nvCxnSpPr>
          <p:spPr>
            <a:xfrm>
              <a:off x="1066800" y="1809750"/>
              <a:ext cx="0" cy="131445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03" name="102 Conector recto de flecha"/>
          <p:cNvCxnSpPr/>
          <p:nvPr/>
        </p:nvCxnSpPr>
        <p:spPr>
          <a:xfrm>
            <a:off x="2743200" y="3657600"/>
            <a:ext cx="32766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4" name="103 Conector recto de flecha"/>
          <p:cNvCxnSpPr/>
          <p:nvPr/>
        </p:nvCxnSpPr>
        <p:spPr>
          <a:xfrm flipH="1">
            <a:off x="2743200" y="3781696"/>
            <a:ext cx="3200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6" name="5 Conector recto de flecha"/>
          <p:cNvCxnSpPr/>
          <p:nvPr/>
        </p:nvCxnSpPr>
        <p:spPr>
          <a:xfrm>
            <a:off x="4390949" y="914400"/>
            <a:ext cx="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V="1">
            <a:off x="4619549" y="914400"/>
            <a:ext cx="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4" name="43 Rectángulo redondeado"/>
          <p:cNvSpPr/>
          <p:nvPr/>
        </p:nvSpPr>
        <p:spPr>
          <a:xfrm>
            <a:off x="3533775" y="1484784"/>
            <a:ext cx="1861200" cy="1152000"/>
          </a:xfrm>
          <a:prstGeom prst="roundRect">
            <a:avLst>
              <a:gd name="adj" fmla="val 11438"/>
            </a:avLst>
          </a:prstGeom>
          <a:solidFill>
            <a:schemeClr val="accent3">
              <a:lumMod val="75000"/>
              <a:alpha val="18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GT" sz="1400" b="1" dirty="0" smtClean="0">
                <a:solidFill>
                  <a:schemeClr val="bg2">
                    <a:lumMod val="25000"/>
                  </a:schemeClr>
                </a:solidFill>
              </a:rPr>
              <a:t>Institucional</a:t>
            </a:r>
          </a:p>
          <a:p>
            <a:pPr algn="ctr"/>
            <a:endParaRPr lang="es-GT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5" name="44 Rectángulo redondeado"/>
          <p:cNvSpPr/>
          <p:nvPr/>
        </p:nvSpPr>
        <p:spPr>
          <a:xfrm>
            <a:off x="757263" y="2924944"/>
            <a:ext cx="1859755" cy="1152128"/>
          </a:xfrm>
          <a:prstGeom prst="roundRect">
            <a:avLst>
              <a:gd name="adj" fmla="val 11111"/>
            </a:avLst>
          </a:prstGeom>
          <a:solidFill>
            <a:schemeClr val="accent3">
              <a:lumMod val="75000"/>
              <a:alpha val="18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GT" sz="1400" b="1" dirty="0" smtClean="0">
                <a:solidFill>
                  <a:schemeClr val="bg2">
                    <a:lumMod val="25000"/>
                  </a:schemeClr>
                </a:solidFill>
              </a:rPr>
              <a:t>Económico</a:t>
            </a:r>
          </a:p>
          <a:p>
            <a:pPr algn="ctr"/>
            <a:endParaRPr lang="es-GT" sz="10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s-GT" sz="1000" dirty="0" smtClean="0">
                <a:solidFill>
                  <a:schemeClr val="bg2">
                    <a:lumMod val="25000"/>
                  </a:schemeClr>
                </a:solidFill>
              </a:rPr>
              <a:t>Producción y consumo</a:t>
            </a:r>
            <a:endParaRPr lang="es-GT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6" name="45 Rectángulo redondeado"/>
          <p:cNvSpPr/>
          <p:nvPr/>
        </p:nvSpPr>
        <p:spPr>
          <a:xfrm>
            <a:off x="6159483" y="2924944"/>
            <a:ext cx="1859755" cy="1152128"/>
          </a:xfrm>
          <a:prstGeom prst="roundRect">
            <a:avLst>
              <a:gd name="adj" fmla="val 9524"/>
            </a:avLst>
          </a:prstGeom>
          <a:solidFill>
            <a:schemeClr val="accent3">
              <a:lumMod val="75000"/>
              <a:alpha val="18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Social</a:t>
            </a:r>
          </a:p>
          <a:p>
            <a:pPr algn="ctr"/>
            <a:endParaRPr lang="es-GT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7" name="56 Rectángulo redondeado"/>
          <p:cNvSpPr/>
          <p:nvPr/>
        </p:nvSpPr>
        <p:spPr>
          <a:xfrm>
            <a:off x="3537271" y="4639199"/>
            <a:ext cx="1859755" cy="1152000"/>
          </a:xfrm>
          <a:prstGeom prst="roundRect">
            <a:avLst>
              <a:gd name="adj" fmla="val 7961"/>
            </a:avLst>
          </a:prstGeom>
          <a:solidFill>
            <a:schemeClr val="accent3">
              <a:lumMod val="75000"/>
              <a:alpha val="18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solidFill>
                  <a:schemeClr val="bg2">
                    <a:lumMod val="25000"/>
                  </a:schemeClr>
                </a:solidFill>
              </a:rPr>
              <a:t>Natural</a:t>
            </a:r>
          </a:p>
          <a:p>
            <a:pPr algn="ctr"/>
            <a:endParaRPr lang="en-US" sz="1000" dirty="0" smtClean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en-US" sz="1000" dirty="0" err="1" smtClean="0">
                <a:solidFill>
                  <a:schemeClr val="bg2">
                    <a:lumMod val="25000"/>
                  </a:schemeClr>
                </a:solidFill>
              </a:rPr>
              <a:t>Ecosistemas</a:t>
            </a:r>
            <a:endParaRPr lang="es-GT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228600" y="113211"/>
            <a:ext cx="8119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SISTEMA SOCIO-ECOLOGICO: Marco para precisar origen de los</a:t>
            </a:r>
          </a:p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Problemas Ambientales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4" name="63 Conector recto"/>
          <p:cNvCxnSpPr/>
          <p:nvPr/>
        </p:nvCxnSpPr>
        <p:spPr>
          <a:xfrm flipV="1">
            <a:off x="0" y="764704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6" name="35 Rectángulo"/>
          <p:cNvSpPr/>
          <p:nvPr/>
        </p:nvSpPr>
        <p:spPr>
          <a:xfrm>
            <a:off x="1794891" y="4375407"/>
            <a:ext cx="1223357" cy="596040"/>
          </a:xfrm>
          <a:prstGeom prst="rect">
            <a:avLst/>
          </a:prstGeom>
          <a:noFill/>
          <a:ln>
            <a:prstDash val="lg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200" dirty="0" smtClean="0">
                <a:solidFill>
                  <a:schemeClr val="accent3">
                    <a:lumMod val="50000"/>
                  </a:schemeClr>
                </a:solidFill>
              </a:rPr>
              <a:t>Flujo de la economía al ambiente</a:t>
            </a:r>
          </a:p>
        </p:txBody>
      </p:sp>
      <p:sp>
        <p:nvSpPr>
          <p:cNvPr id="37" name="36 Rectángulo"/>
          <p:cNvSpPr/>
          <p:nvPr/>
        </p:nvSpPr>
        <p:spPr>
          <a:xfrm>
            <a:off x="165463" y="4800600"/>
            <a:ext cx="1223357" cy="596040"/>
          </a:xfrm>
          <a:prstGeom prst="rect">
            <a:avLst/>
          </a:prstGeom>
          <a:noFill/>
          <a:ln>
            <a:prstDash val="lg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200" dirty="0" smtClean="0">
                <a:solidFill>
                  <a:schemeClr val="accent3">
                    <a:lumMod val="50000"/>
                  </a:schemeClr>
                </a:solidFill>
              </a:rPr>
              <a:t>Flujo del ambiente a la economía</a:t>
            </a:r>
          </a:p>
        </p:txBody>
      </p:sp>
      <p:sp>
        <p:nvSpPr>
          <p:cNvPr id="38" name="37 Rectángulo"/>
          <p:cNvSpPr/>
          <p:nvPr/>
        </p:nvSpPr>
        <p:spPr>
          <a:xfrm>
            <a:off x="6499282" y="5674927"/>
            <a:ext cx="1787538" cy="649673"/>
          </a:xfrm>
          <a:prstGeom prst="rect">
            <a:avLst/>
          </a:prstGeom>
          <a:noFill/>
          <a:ln>
            <a:prstDash val="lg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200" dirty="0" smtClean="0">
                <a:solidFill>
                  <a:schemeClr val="accent3">
                    <a:lumMod val="50000"/>
                  </a:schemeClr>
                </a:solidFill>
              </a:rPr>
              <a:t>Ausencia</a:t>
            </a:r>
          </a:p>
          <a:p>
            <a:pPr algn="ctr"/>
            <a:r>
              <a:rPr lang="es-GT" sz="1200" dirty="0" smtClean="0">
                <a:solidFill>
                  <a:schemeClr val="accent3">
                    <a:lumMod val="50000"/>
                  </a:schemeClr>
                </a:solidFill>
              </a:rPr>
              <a:t>Ineficiencia</a:t>
            </a:r>
          </a:p>
          <a:p>
            <a:pPr algn="ctr"/>
            <a:r>
              <a:rPr lang="es-GT" sz="1200" dirty="0" smtClean="0">
                <a:solidFill>
                  <a:schemeClr val="accent3">
                    <a:lumMod val="50000"/>
                  </a:schemeClr>
                </a:solidFill>
              </a:rPr>
              <a:t>Incentivos Perversos</a:t>
            </a:r>
          </a:p>
        </p:txBody>
      </p:sp>
      <p:cxnSp>
        <p:nvCxnSpPr>
          <p:cNvPr id="3" name="2 Conector recto"/>
          <p:cNvCxnSpPr/>
          <p:nvPr/>
        </p:nvCxnSpPr>
        <p:spPr>
          <a:xfrm>
            <a:off x="815701" y="3212976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3646088" y="1781054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2" name="41 Conector recto"/>
          <p:cNvCxnSpPr/>
          <p:nvPr/>
        </p:nvCxnSpPr>
        <p:spPr>
          <a:xfrm>
            <a:off x="3638334" y="4941168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6261268" y="3212976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42 Rectángulo redondeado"/>
          <p:cNvSpPr/>
          <p:nvPr/>
        </p:nvSpPr>
        <p:spPr>
          <a:xfrm>
            <a:off x="1693984" y="5241699"/>
            <a:ext cx="1049216" cy="314765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GT" sz="1000" b="1" dirty="0" smtClean="0"/>
              <a:t>Flujos</a:t>
            </a:r>
            <a:endParaRPr lang="es-GT" sz="1000" b="1" dirty="0"/>
          </a:p>
        </p:txBody>
      </p:sp>
      <p:sp>
        <p:nvSpPr>
          <p:cNvPr id="48" name="47 Rectángulo"/>
          <p:cNvSpPr/>
          <p:nvPr/>
        </p:nvSpPr>
        <p:spPr>
          <a:xfrm>
            <a:off x="5521874" y="4876800"/>
            <a:ext cx="1828263" cy="685800"/>
          </a:xfrm>
          <a:prstGeom prst="rect">
            <a:avLst/>
          </a:prstGeom>
          <a:noFill/>
          <a:ln>
            <a:prstDash val="lg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200" dirty="0" smtClean="0">
                <a:solidFill>
                  <a:schemeClr val="accent3">
                    <a:lumMod val="50000"/>
                  </a:schemeClr>
                </a:solidFill>
              </a:rPr>
              <a:t>Se revierte en Bienestar</a:t>
            </a:r>
          </a:p>
          <a:p>
            <a:pPr algn="ctr"/>
            <a:r>
              <a:rPr lang="es-GT" sz="1200" dirty="0" smtClean="0">
                <a:solidFill>
                  <a:schemeClr val="accent3">
                    <a:lumMod val="50000"/>
                  </a:schemeClr>
                </a:solidFill>
              </a:rPr>
              <a:t>Humano: salud, alimentación, ingresos, desastres</a:t>
            </a:r>
          </a:p>
        </p:txBody>
      </p:sp>
      <p:sp>
        <p:nvSpPr>
          <p:cNvPr id="56" name="55 Rectángulo"/>
          <p:cNvSpPr/>
          <p:nvPr/>
        </p:nvSpPr>
        <p:spPr>
          <a:xfrm>
            <a:off x="195319" y="6019799"/>
            <a:ext cx="1023881" cy="582977"/>
          </a:xfrm>
          <a:prstGeom prst="rect">
            <a:avLst/>
          </a:prstGeom>
          <a:noFill/>
          <a:ln>
            <a:prstDash val="lg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1200" dirty="0" smtClean="0">
                <a:solidFill>
                  <a:schemeClr val="accent3">
                    <a:lumMod val="50000"/>
                  </a:schemeClr>
                </a:solidFill>
              </a:rPr>
              <a:t>Intensidad</a:t>
            </a:r>
          </a:p>
          <a:p>
            <a:pPr algn="ctr"/>
            <a:r>
              <a:rPr lang="es-GT" sz="1200" dirty="0" smtClean="0">
                <a:solidFill>
                  <a:schemeClr val="accent3">
                    <a:lumMod val="50000"/>
                  </a:schemeClr>
                </a:solidFill>
              </a:rPr>
              <a:t>Eficiencia</a:t>
            </a:r>
            <a:endParaRPr lang="es-GT" sz="12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52" name="51 Grupo"/>
          <p:cNvGrpSpPr/>
          <p:nvPr/>
        </p:nvGrpSpPr>
        <p:grpSpPr>
          <a:xfrm>
            <a:off x="1461052" y="4109644"/>
            <a:ext cx="2080301" cy="1535782"/>
            <a:chOff x="1327984" y="4109644"/>
            <a:chExt cx="2213369" cy="1376755"/>
          </a:xfrm>
        </p:grpSpPr>
        <p:cxnSp>
          <p:nvCxnSpPr>
            <p:cNvPr id="54" name="53 Conector recto de flecha"/>
            <p:cNvCxnSpPr/>
            <p:nvPr/>
          </p:nvCxnSpPr>
          <p:spPr>
            <a:xfrm flipV="1">
              <a:off x="1348398" y="4109644"/>
              <a:ext cx="0" cy="1376755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8" name="57 Conector recto de flecha"/>
            <p:cNvCxnSpPr/>
            <p:nvPr/>
          </p:nvCxnSpPr>
          <p:spPr>
            <a:xfrm flipH="1">
              <a:off x="1327984" y="5474621"/>
              <a:ext cx="2213369" cy="11778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59" name="58 Grupo"/>
          <p:cNvGrpSpPr/>
          <p:nvPr/>
        </p:nvGrpSpPr>
        <p:grpSpPr>
          <a:xfrm>
            <a:off x="5397546" y="4141465"/>
            <a:ext cx="2146253" cy="1503961"/>
            <a:chOff x="5397547" y="4141465"/>
            <a:chExt cx="1850978" cy="1352079"/>
          </a:xfrm>
        </p:grpSpPr>
        <p:cxnSp>
          <p:nvCxnSpPr>
            <p:cNvPr id="60" name="59 Conector recto de flecha"/>
            <p:cNvCxnSpPr/>
            <p:nvPr/>
          </p:nvCxnSpPr>
          <p:spPr>
            <a:xfrm flipV="1">
              <a:off x="7228495" y="4141465"/>
              <a:ext cx="0" cy="1352079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1" name="60 Conector recto de flecha"/>
            <p:cNvCxnSpPr/>
            <p:nvPr/>
          </p:nvCxnSpPr>
          <p:spPr>
            <a:xfrm flipH="1">
              <a:off x="5397547" y="5476549"/>
              <a:ext cx="1850978" cy="985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3" name="62 Grupo"/>
          <p:cNvGrpSpPr/>
          <p:nvPr/>
        </p:nvGrpSpPr>
        <p:grpSpPr>
          <a:xfrm>
            <a:off x="1748865" y="2054057"/>
            <a:ext cx="1791043" cy="798879"/>
            <a:chOff x="1748865" y="2054057"/>
            <a:chExt cx="1791043" cy="798879"/>
          </a:xfrm>
        </p:grpSpPr>
        <p:cxnSp>
          <p:nvCxnSpPr>
            <p:cNvPr id="65" name="64 Conector recto de flecha"/>
            <p:cNvCxnSpPr/>
            <p:nvPr/>
          </p:nvCxnSpPr>
          <p:spPr>
            <a:xfrm>
              <a:off x="1748865" y="2054057"/>
              <a:ext cx="0" cy="798879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6" name="65 Conector recto de flecha"/>
            <p:cNvCxnSpPr/>
            <p:nvPr/>
          </p:nvCxnSpPr>
          <p:spPr>
            <a:xfrm flipH="1">
              <a:off x="1748865" y="2060784"/>
              <a:ext cx="1791043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7" name="26 Grupo"/>
          <p:cNvGrpSpPr/>
          <p:nvPr/>
        </p:nvGrpSpPr>
        <p:grpSpPr>
          <a:xfrm>
            <a:off x="4402930" y="1621631"/>
            <a:ext cx="4131469" cy="4855369"/>
            <a:chOff x="4122700" y="1621631"/>
            <a:chExt cx="3954500" cy="4643437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68" name="67 Conector recto de flecha"/>
            <p:cNvCxnSpPr/>
            <p:nvPr/>
          </p:nvCxnSpPr>
          <p:spPr>
            <a:xfrm flipV="1">
              <a:off x="4139952" y="5682076"/>
              <a:ext cx="0" cy="582992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9" name="68 Conector recto de flecha"/>
            <p:cNvCxnSpPr/>
            <p:nvPr/>
          </p:nvCxnSpPr>
          <p:spPr>
            <a:xfrm>
              <a:off x="8077200" y="1621631"/>
              <a:ext cx="0" cy="4643436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0" name="69 Conector recto de flecha"/>
            <p:cNvCxnSpPr/>
            <p:nvPr/>
          </p:nvCxnSpPr>
          <p:spPr>
            <a:xfrm>
              <a:off x="4122700" y="6248400"/>
              <a:ext cx="3954500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1" name="70 Conector recto de flecha"/>
            <p:cNvCxnSpPr/>
            <p:nvPr/>
          </p:nvCxnSpPr>
          <p:spPr>
            <a:xfrm>
              <a:off x="5078123" y="1640076"/>
              <a:ext cx="2999077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2" name="71 Grupo"/>
          <p:cNvGrpSpPr/>
          <p:nvPr/>
        </p:nvGrpSpPr>
        <p:grpSpPr>
          <a:xfrm>
            <a:off x="5401109" y="2040126"/>
            <a:ext cx="1827386" cy="737427"/>
            <a:chOff x="5401109" y="2040126"/>
            <a:chExt cx="1827386" cy="737427"/>
          </a:xfrm>
        </p:grpSpPr>
        <p:cxnSp>
          <p:nvCxnSpPr>
            <p:cNvPr id="73" name="72 Conector recto de flecha"/>
            <p:cNvCxnSpPr/>
            <p:nvPr/>
          </p:nvCxnSpPr>
          <p:spPr>
            <a:xfrm>
              <a:off x="7228495" y="2040126"/>
              <a:ext cx="0" cy="737427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4" name="73 Conector recto de flecha"/>
            <p:cNvCxnSpPr/>
            <p:nvPr/>
          </p:nvCxnSpPr>
          <p:spPr>
            <a:xfrm flipH="1">
              <a:off x="5401109" y="2060784"/>
              <a:ext cx="1827386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5" name="74 Grupo"/>
          <p:cNvGrpSpPr/>
          <p:nvPr/>
        </p:nvGrpSpPr>
        <p:grpSpPr>
          <a:xfrm>
            <a:off x="5456130" y="2181225"/>
            <a:ext cx="1412325" cy="743719"/>
            <a:chOff x="5456130" y="2181225"/>
            <a:chExt cx="1412325" cy="743719"/>
          </a:xfrm>
        </p:grpSpPr>
        <p:cxnSp>
          <p:nvCxnSpPr>
            <p:cNvPr id="76" name="75 Conector recto de flecha"/>
            <p:cNvCxnSpPr/>
            <p:nvPr/>
          </p:nvCxnSpPr>
          <p:spPr>
            <a:xfrm flipH="1">
              <a:off x="5456130" y="2202051"/>
              <a:ext cx="1412325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7" name="76 Conector recto de flecha"/>
            <p:cNvCxnSpPr/>
            <p:nvPr/>
          </p:nvCxnSpPr>
          <p:spPr>
            <a:xfrm>
              <a:off x="6868455" y="2181225"/>
              <a:ext cx="0" cy="743719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78" name="77 Grupo"/>
          <p:cNvGrpSpPr/>
          <p:nvPr/>
        </p:nvGrpSpPr>
        <p:grpSpPr>
          <a:xfrm>
            <a:off x="5481663" y="4081463"/>
            <a:ext cx="1386792" cy="719137"/>
            <a:chOff x="5481663" y="4081463"/>
            <a:chExt cx="1386792" cy="890587"/>
          </a:xfrm>
        </p:grpSpPr>
        <p:cxnSp>
          <p:nvCxnSpPr>
            <p:cNvPr id="79" name="78 Conector recto de flecha"/>
            <p:cNvCxnSpPr/>
            <p:nvPr/>
          </p:nvCxnSpPr>
          <p:spPr>
            <a:xfrm flipH="1">
              <a:off x="5481663" y="4953000"/>
              <a:ext cx="1386792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5" name="104 Conector recto de flecha"/>
            <p:cNvCxnSpPr/>
            <p:nvPr/>
          </p:nvCxnSpPr>
          <p:spPr>
            <a:xfrm>
              <a:off x="6868455" y="4081463"/>
              <a:ext cx="0" cy="890587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84" name="83 Conector recto de flecha"/>
          <p:cNvCxnSpPr/>
          <p:nvPr/>
        </p:nvCxnSpPr>
        <p:spPr>
          <a:xfrm>
            <a:off x="2617018" y="3429000"/>
            <a:ext cx="3478982" cy="4192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6" name="85 Conector recto de flecha"/>
          <p:cNvCxnSpPr/>
          <p:nvPr/>
        </p:nvCxnSpPr>
        <p:spPr>
          <a:xfrm flipV="1">
            <a:off x="6057900" y="1066800"/>
            <a:ext cx="0" cy="2362200"/>
          </a:xfrm>
          <a:prstGeom prst="straightConnector1">
            <a:avLst/>
          </a:prstGeom>
          <a:ln w="76200">
            <a:headEnd type="triangl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3167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3" grpId="0" animBg="1"/>
      <p:bldP spid="48" grpId="0" animBg="1"/>
      <p:bldP spid="5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2400" y="1289362"/>
            <a:ext cx="8839200" cy="525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80" name="16 Grupo"/>
          <p:cNvGrpSpPr/>
          <p:nvPr/>
        </p:nvGrpSpPr>
        <p:grpSpPr>
          <a:xfrm>
            <a:off x="1714791" y="3352798"/>
            <a:ext cx="930124" cy="1588369"/>
            <a:chOff x="1433511" y="3436143"/>
            <a:chExt cx="1766889" cy="160020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81" name="80 Conector recto de flecha"/>
            <p:cNvCxnSpPr/>
            <p:nvPr/>
          </p:nvCxnSpPr>
          <p:spPr>
            <a:xfrm>
              <a:off x="1433511" y="5029200"/>
              <a:ext cx="1766889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81 Conector recto de flecha"/>
            <p:cNvCxnSpPr/>
            <p:nvPr/>
          </p:nvCxnSpPr>
          <p:spPr>
            <a:xfrm>
              <a:off x="1452562" y="3436143"/>
              <a:ext cx="0" cy="160020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5" name="23 Grupo"/>
          <p:cNvGrpSpPr/>
          <p:nvPr/>
        </p:nvGrpSpPr>
        <p:grpSpPr>
          <a:xfrm>
            <a:off x="1348079" y="1809750"/>
            <a:ext cx="1296835" cy="724513"/>
            <a:chOff x="1066800" y="1809750"/>
            <a:chExt cx="1905000" cy="131445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96" name="95 Conector recto de flecha"/>
            <p:cNvCxnSpPr/>
            <p:nvPr/>
          </p:nvCxnSpPr>
          <p:spPr>
            <a:xfrm>
              <a:off x="1066800" y="1828800"/>
              <a:ext cx="19050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7" name="96 Conector recto de flecha"/>
            <p:cNvCxnSpPr/>
            <p:nvPr/>
          </p:nvCxnSpPr>
          <p:spPr>
            <a:xfrm>
              <a:off x="1066800" y="1809750"/>
              <a:ext cx="0" cy="13144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8" name="26 Grupo"/>
          <p:cNvGrpSpPr/>
          <p:nvPr/>
        </p:nvGrpSpPr>
        <p:grpSpPr>
          <a:xfrm>
            <a:off x="3657601" y="1757364"/>
            <a:ext cx="3124201" cy="3967634"/>
            <a:chOff x="4116948" y="1621631"/>
            <a:chExt cx="3960252" cy="4643437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99" name="98 Conector recto de flecha"/>
            <p:cNvCxnSpPr/>
            <p:nvPr/>
          </p:nvCxnSpPr>
          <p:spPr>
            <a:xfrm flipH="1" flipV="1">
              <a:off x="4137484" y="5943600"/>
              <a:ext cx="2468" cy="32146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0" name="99 Conector recto de flecha"/>
            <p:cNvCxnSpPr/>
            <p:nvPr/>
          </p:nvCxnSpPr>
          <p:spPr>
            <a:xfrm>
              <a:off x="8077200" y="1621631"/>
              <a:ext cx="0" cy="4643436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1" name="100 Conector recto de flecha"/>
            <p:cNvCxnSpPr/>
            <p:nvPr/>
          </p:nvCxnSpPr>
          <p:spPr>
            <a:xfrm>
              <a:off x="4116948" y="6248400"/>
              <a:ext cx="3960252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2" name="101 Conector recto de flecha"/>
            <p:cNvCxnSpPr/>
            <p:nvPr/>
          </p:nvCxnSpPr>
          <p:spPr>
            <a:xfrm>
              <a:off x="5324340" y="1640077"/>
              <a:ext cx="2752860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6" name="5 Conector recto de flecha"/>
          <p:cNvCxnSpPr/>
          <p:nvPr/>
        </p:nvCxnSpPr>
        <p:spPr>
          <a:xfrm>
            <a:off x="4390949" y="914400"/>
            <a:ext cx="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V="1">
            <a:off x="4619549" y="914400"/>
            <a:ext cx="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4" name="43 Rectángulo redondeado"/>
          <p:cNvSpPr/>
          <p:nvPr/>
        </p:nvSpPr>
        <p:spPr>
          <a:xfrm>
            <a:off x="2743200" y="1484783"/>
            <a:ext cx="1861200" cy="732912"/>
          </a:xfrm>
          <a:prstGeom prst="roundRect">
            <a:avLst>
              <a:gd name="adj" fmla="val 11438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G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Institucional</a:t>
            </a:r>
          </a:p>
          <a:p>
            <a:pPr algn="ctr"/>
            <a:endParaRPr lang="es-GT" sz="1000" dirty="0"/>
          </a:p>
        </p:txBody>
      </p:sp>
      <p:sp>
        <p:nvSpPr>
          <p:cNvPr id="45" name="44 Rectángulo redondeado"/>
          <p:cNvSpPr/>
          <p:nvPr/>
        </p:nvSpPr>
        <p:spPr>
          <a:xfrm>
            <a:off x="733348" y="2619807"/>
            <a:ext cx="1859755" cy="732993"/>
          </a:xfrm>
          <a:prstGeom prst="roundRect">
            <a:avLst>
              <a:gd name="adj" fmla="val 11111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G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Económico</a:t>
            </a:r>
          </a:p>
          <a:p>
            <a:pPr algn="ctr"/>
            <a:endParaRPr lang="es-GT" sz="1000" dirty="0" smtClean="0"/>
          </a:p>
          <a:p>
            <a:pPr algn="ctr"/>
            <a:r>
              <a:rPr lang="es-GT" sz="1000" dirty="0" smtClean="0"/>
              <a:t>Producción y consumo</a:t>
            </a:r>
            <a:endParaRPr lang="es-GT" sz="1000" dirty="0"/>
          </a:p>
        </p:txBody>
      </p:sp>
      <p:sp>
        <p:nvSpPr>
          <p:cNvPr id="46" name="45 Rectángulo redondeado"/>
          <p:cNvSpPr/>
          <p:nvPr/>
        </p:nvSpPr>
        <p:spPr>
          <a:xfrm>
            <a:off x="4769645" y="2619805"/>
            <a:ext cx="1859755" cy="732993"/>
          </a:xfrm>
          <a:prstGeom prst="roundRect">
            <a:avLst>
              <a:gd name="adj" fmla="val 9524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</a:p>
          <a:p>
            <a:pPr algn="ctr"/>
            <a:endParaRPr lang="es-GT" sz="1000" dirty="0"/>
          </a:p>
        </p:txBody>
      </p:sp>
      <p:sp>
        <p:nvSpPr>
          <p:cNvPr id="62" name="61 CuadroTexto"/>
          <p:cNvSpPr txBox="1"/>
          <p:nvPr/>
        </p:nvSpPr>
        <p:spPr>
          <a:xfrm>
            <a:off x="228600" y="1524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PROBLEMAS AMBIENTALES NACIONALES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4" name="63 Conector recto"/>
          <p:cNvCxnSpPr/>
          <p:nvPr/>
        </p:nvCxnSpPr>
        <p:spPr>
          <a:xfrm flipV="1">
            <a:off x="0" y="685800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" name="2 Conector recto"/>
          <p:cNvCxnSpPr/>
          <p:nvPr/>
        </p:nvCxnSpPr>
        <p:spPr>
          <a:xfrm>
            <a:off x="815700" y="2907839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2853462" y="1781053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4871430" y="2907837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9" name="48 Rectángulo redondeado"/>
          <p:cNvSpPr/>
          <p:nvPr/>
        </p:nvSpPr>
        <p:spPr>
          <a:xfrm>
            <a:off x="227410" y="3483808"/>
            <a:ext cx="1222113" cy="573245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Deforestación anual de 132,000 ha de bosque natural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Flujo de 31.6 millones de m</a:t>
            </a:r>
            <a:r>
              <a:rPr lang="es-GT" sz="700" baseline="30000" dirty="0" smtClean="0"/>
              <a:t>3</a:t>
            </a:r>
            <a:r>
              <a:rPr lang="es-GT" sz="700" dirty="0" smtClean="0"/>
              <a:t> de madera</a:t>
            </a:r>
          </a:p>
        </p:txBody>
      </p:sp>
      <p:cxnSp>
        <p:nvCxnSpPr>
          <p:cNvPr id="59" name="58 Conector recto de flecha"/>
          <p:cNvCxnSpPr/>
          <p:nvPr/>
        </p:nvCxnSpPr>
        <p:spPr>
          <a:xfrm flipH="1">
            <a:off x="2644914" y="2986303"/>
            <a:ext cx="2079486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0" name="23 Grupo"/>
          <p:cNvGrpSpPr/>
          <p:nvPr/>
        </p:nvGrpSpPr>
        <p:grpSpPr>
          <a:xfrm flipH="1">
            <a:off x="4650025" y="1918458"/>
            <a:ext cx="1049493" cy="701349"/>
            <a:chOff x="1066800" y="1809750"/>
            <a:chExt cx="1905000" cy="131445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61" name="60 Conector recto de flecha"/>
            <p:cNvCxnSpPr/>
            <p:nvPr/>
          </p:nvCxnSpPr>
          <p:spPr>
            <a:xfrm>
              <a:off x="1066800" y="1828800"/>
              <a:ext cx="19050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" name="62 Conector recto de flecha"/>
            <p:cNvCxnSpPr/>
            <p:nvPr/>
          </p:nvCxnSpPr>
          <p:spPr>
            <a:xfrm>
              <a:off x="1066800" y="1809750"/>
              <a:ext cx="0" cy="13144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5" name="23 Grupo"/>
          <p:cNvGrpSpPr/>
          <p:nvPr/>
        </p:nvGrpSpPr>
        <p:grpSpPr>
          <a:xfrm rot="5400000" flipH="1">
            <a:off x="4449342" y="3753852"/>
            <a:ext cx="1566181" cy="1026094"/>
            <a:chOff x="1066800" y="1809750"/>
            <a:chExt cx="1905000" cy="131445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66" name="65 Conector recto de flecha"/>
            <p:cNvCxnSpPr/>
            <p:nvPr/>
          </p:nvCxnSpPr>
          <p:spPr>
            <a:xfrm>
              <a:off x="1066800" y="1828800"/>
              <a:ext cx="19050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" name="66 Conector recto de flecha"/>
            <p:cNvCxnSpPr/>
            <p:nvPr/>
          </p:nvCxnSpPr>
          <p:spPr>
            <a:xfrm>
              <a:off x="1066800" y="1809750"/>
              <a:ext cx="0" cy="13144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8" name="16 Grupo"/>
          <p:cNvGrpSpPr/>
          <p:nvPr/>
        </p:nvGrpSpPr>
        <p:grpSpPr>
          <a:xfrm rot="5400000" flipH="1">
            <a:off x="1293260" y="3655459"/>
            <a:ext cx="1730445" cy="1169435"/>
            <a:chOff x="1433511" y="3574020"/>
            <a:chExt cx="1766889" cy="1462324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69" name="68 Conector recto de flecha"/>
            <p:cNvCxnSpPr/>
            <p:nvPr/>
          </p:nvCxnSpPr>
          <p:spPr>
            <a:xfrm>
              <a:off x="1433511" y="5029200"/>
              <a:ext cx="1766889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0" name="69 Conector recto de flecha"/>
            <p:cNvCxnSpPr/>
            <p:nvPr/>
          </p:nvCxnSpPr>
          <p:spPr>
            <a:xfrm rot="5400000">
              <a:off x="721401" y="4305182"/>
              <a:ext cx="1462324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7" name="56 Rectángulo redondeado"/>
          <p:cNvSpPr/>
          <p:nvPr/>
        </p:nvSpPr>
        <p:spPr>
          <a:xfrm>
            <a:off x="2744645" y="4639198"/>
            <a:ext cx="1859755" cy="732912"/>
          </a:xfrm>
          <a:prstGeom prst="roundRect">
            <a:avLst>
              <a:gd name="adj" fmla="val 7961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</a:p>
          <a:p>
            <a:pPr algn="ctr"/>
            <a:endParaRPr lang="en-US" sz="1000" dirty="0" smtClean="0"/>
          </a:p>
          <a:p>
            <a:pPr algn="ctr"/>
            <a:r>
              <a:rPr lang="en-US" sz="1000" dirty="0" err="1" smtClean="0"/>
              <a:t>Ecosistemas</a:t>
            </a:r>
            <a:endParaRPr lang="es-GT" sz="1000" dirty="0"/>
          </a:p>
        </p:txBody>
      </p:sp>
      <p:cxnSp>
        <p:nvCxnSpPr>
          <p:cNvPr id="42" name="41 Conector recto"/>
          <p:cNvCxnSpPr/>
          <p:nvPr/>
        </p:nvCxnSpPr>
        <p:spPr>
          <a:xfrm>
            <a:off x="2845708" y="4941167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1" name="10 Grupo"/>
          <p:cNvGrpSpPr/>
          <p:nvPr/>
        </p:nvGrpSpPr>
        <p:grpSpPr>
          <a:xfrm>
            <a:off x="6934200" y="1744250"/>
            <a:ext cx="1981200" cy="213979"/>
            <a:chOff x="6934200" y="2217695"/>
            <a:chExt cx="1981200" cy="213979"/>
          </a:xfrm>
        </p:grpSpPr>
        <p:sp>
          <p:nvSpPr>
            <p:cNvPr id="75" name="74 Rectángulo redondeado"/>
            <p:cNvSpPr/>
            <p:nvPr/>
          </p:nvSpPr>
          <p:spPr>
            <a:xfrm>
              <a:off x="6934200" y="2217695"/>
              <a:ext cx="1981200" cy="21397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pPr marL="266700"/>
              <a:r>
                <a:rPr lang="es-GT" sz="700" dirty="0" smtClean="0"/>
                <a:t>Problemas ambientales derivados de los flujos del Ambiente a la Economía</a:t>
              </a:r>
            </a:p>
          </p:txBody>
        </p:sp>
        <p:sp>
          <p:nvSpPr>
            <p:cNvPr id="72" name="71 Rectángulo redondeado"/>
            <p:cNvSpPr/>
            <p:nvPr/>
          </p:nvSpPr>
          <p:spPr>
            <a:xfrm>
              <a:off x="6934200" y="2231092"/>
              <a:ext cx="180000" cy="178734"/>
            </a:xfrm>
            <a:prstGeom prst="roundRect">
              <a:avLst>
                <a:gd name="adj" fmla="val 1111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endParaRPr lang="es-GT" sz="700" dirty="0" smtClean="0"/>
            </a:p>
          </p:txBody>
        </p:sp>
      </p:grpSp>
      <p:sp>
        <p:nvSpPr>
          <p:cNvPr id="116" name="115 Rectángulo redondeado"/>
          <p:cNvSpPr/>
          <p:nvPr/>
        </p:nvSpPr>
        <p:spPr>
          <a:xfrm>
            <a:off x="-4563601" y="2389445"/>
            <a:ext cx="4373347" cy="1818348"/>
          </a:xfrm>
          <a:prstGeom prst="roundRect">
            <a:avLst>
              <a:gd name="adj" fmla="val 11111"/>
            </a:avLst>
          </a:prstGeom>
          <a:solidFill>
            <a:schemeClr val="lt1">
              <a:alpha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endParaRPr lang="es-GT" sz="1500" dirty="0" smtClean="0"/>
          </a:p>
        </p:txBody>
      </p:sp>
      <p:grpSp>
        <p:nvGrpSpPr>
          <p:cNvPr id="118" name="117 Grupo"/>
          <p:cNvGrpSpPr/>
          <p:nvPr/>
        </p:nvGrpSpPr>
        <p:grpSpPr>
          <a:xfrm>
            <a:off x="-4194312" y="3016625"/>
            <a:ext cx="3634768" cy="501218"/>
            <a:chOff x="6934200" y="2217695"/>
            <a:chExt cx="1551748" cy="213979"/>
          </a:xfrm>
        </p:grpSpPr>
        <p:sp>
          <p:nvSpPr>
            <p:cNvPr id="119" name="118 Rectángulo redondeado"/>
            <p:cNvSpPr/>
            <p:nvPr/>
          </p:nvSpPr>
          <p:spPr>
            <a:xfrm>
              <a:off x="7127950" y="2217695"/>
              <a:ext cx="1357998" cy="21397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pPr marL="266700"/>
              <a:r>
                <a:rPr lang="es-GT" sz="1400" dirty="0" smtClean="0"/>
                <a:t>Problemas ambientales derivados de los flujos del Ambiente a la Economía</a:t>
              </a:r>
            </a:p>
          </p:txBody>
        </p:sp>
        <p:sp>
          <p:nvSpPr>
            <p:cNvPr id="120" name="119 Rectángulo redondeado"/>
            <p:cNvSpPr/>
            <p:nvPr/>
          </p:nvSpPr>
          <p:spPr>
            <a:xfrm>
              <a:off x="6934200" y="2231092"/>
              <a:ext cx="180000" cy="178734"/>
            </a:xfrm>
            <a:prstGeom prst="roundRect">
              <a:avLst>
                <a:gd name="adj" fmla="val 1111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endParaRPr lang="es-GT" sz="700" dirty="0" smtClean="0"/>
            </a:p>
          </p:txBody>
        </p:sp>
      </p:grpSp>
      <p:sp>
        <p:nvSpPr>
          <p:cNvPr id="121" name="120 Rectángulo redondeado"/>
          <p:cNvSpPr/>
          <p:nvPr/>
        </p:nvSpPr>
        <p:spPr>
          <a:xfrm>
            <a:off x="-3726928" y="2734555"/>
            <a:ext cx="2700000" cy="1065359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1500" dirty="0" smtClean="0"/>
              <a:t>Deforestación anual de 132,000 ha de bosque natural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GT" sz="1500" dirty="0" smtClean="0"/>
              <a:t>Flujo de 31.6 millones de m</a:t>
            </a:r>
            <a:r>
              <a:rPr lang="es-GT" sz="1500" baseline="30000" dirty="0" smtClean="0"/>
              <a:t>3</a:t>
            </a:r>
            <a:r>
              <a:rPr lang="es-GT" sz="1500" dirty="0" smtClean="0"/>
              <a:t> de madera</a:t>
            </a:r>
          </a:p>
        </p:txBody>
      </p:sp>
    </p:spTree>
    <p:extLst>
      <p:ext uri="{BB962C8B-B14F-4D97-AF65-F5344CB8AC3E}">
        <p14:creationId xmlns:p14="http://schemas.microsoft.com/office/powerpoint/2010/main" val="357857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4302E-6 L 0.76076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8" y="3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4302E-6 L 0.76076 0.007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8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4302E-6 L 0.76076 0.007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8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116" grpId="0" animBg="1"/>
      <p:bldP spid="116" grpId="1" animBg="1"/>
      <p:bldP spid="121" grpId="0" animBg="1"/>
      <p:bldP spid="1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3350" y="152400"/>
            <a:ext cx="8858250" cy="647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62" name="61 CuadroTexto"/>
          <p:cNvSpPr txBox="1"/>
          <p:nvPr/>
        </p:nvSpPr>
        <p:spPr>
          <a:xfrm>
            <a:off x="228600" y="332656"/>
            <a:ext cx="4848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COBERTURA FORESTAL:  1950 - 2010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4" name="63 Conector recto"/>
          <p:cNvCxnSpPr/>
          <p:nvPr/>
        </p:nvCxnSpPr>
        <p:spPr>
          <a:xfrm flipV="1">
            <a:off x="0" y="764704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9" name="Picture 2" descr="F:\SIG_IARNA\PERFAM-2010\Mapas [proyectos e imágenes]\JPG´s\Dinamica_1950-2010_1950.jpg"/>
          <p:cNvPicPr>
            <a:picLocks noChangeAspect="1" noChangeArrowheads="1"/>
          </p:cNvPicPr>
          <p:nvPr/>
        </p:nvPicPr>
        <p:blipFill rotWithShape="1">
          <a:blip r:embed="rId2" cstate="print"/>
          <a:srcRect l="12990" t="14552" r="13399" b="24304"/>
          <a:stretch/>
        </p:blipFill>
        <p:spPr bwMode="auto">
          <a:xfrm>
            <a:off x="380999" y="990599"/>
            <a:ext cx="2397871" cy="257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2" descr="F:\SIG_IARNA\PERFAM-2010\Mapas [proyectos e imágenes]\JPG´s\Dinamica_1950-2010_1978.jpg"/>
          <p:cNvPicPr>
            <a:picLocks noChangeAspect="1" noChangeArrowheads="1"/>
          </p:cNvPicPr>
          <p:nvPr/>
        </p:nvPicPr>
        <p:blipFill rotWithShape="1">
          <a:blip r:embed="rId3" cstate="print"/>
          <a:srcRect l="12990" t="14545" r="13399" b="24306"/>
          <a:stretch/>
        </p:blipFill>
        <p:spPr bwMode="auto">
          <a:xfrm>
            <a:off x="3314800" y="990599"/>
            <a:ext cx="2397670" cy="257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" name="Picture 3" descr="F:\SIG_IARNA\PERFAM-2010\Mapas [proyectos e imágenes]\JPG´s\Dinamica_1950-2010_1991.jpg"/>
          <p:cNvPicPr>
            <a:picLocks noChangeAspect="1" noChangeArrowheads="1"/>
          </p:cNvPicPr>
          <p:nvPr/>
        </p:nvPicPr>
        <p:blipFill rotWithShape="1">
          <a:blip r:embed="rId4" cstate="print"/>
          <a:srcRect l="12990" t="14552" r="13399" b="24305"/>
          <a:stretch/>
        </p:blipFill>
        <p:spPr bwMode="auto">
          <a:xfrm>
            <a:off x="6248400" y="990599"/>
            <a:ext cx="2397871" cy="257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4" descr="F:\SIG_IARNA\PERFAM-2010\Mapas [proyectos e imágenes]\JPG´s\Dinamica_1950-2010_2001.jpg"/>
          <p:cNvPicPr>
            <a:picLocks noChangeAspect="1" noChangeArrowheads="1"/>
          </p:cNvPicPr>
          <p:nvPr/>
        </p:nvPicPr>
        <p:blipFill rotWithShape="1">
          <a:blip r:embed="rId5" cstate="print"/>
          <a:srcRect l="12990" t="14552" r="13399" b="24305"/>
          <a:stretch/>
        </p:blipFill>
        <p:spPr bwMode="auto">
          <a:xfrm>
            <a:off x="381000" y="3733799"/>
            <a:ext cx="2397871" cy="257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5" descr="F:\SIG_IARNA\PERFAM-2010\Mapas [proyectos e imágenes]\JPG´s\Dinamica_1950-2010_2010.jpg"/>
          <p:cNvPicPr>
            <a:picLocks noChangeAspect="1" noChangeArrowheads="1"/>
          </p:cNvPicPr>
          <p:nvPr/>
        </p:nvPicPr>
        <p:blipFill rotWithShape="1">
          <a:blip r:embed="rId6" cstate="print"/>
          <a:srcRect l="12990" t="14552" r="13399" b="24305"/>
          <a:stretch/>
        </p:blipFill>
        <p:spPr bwMode="auto">
          <a:xfrm>
            <a:off x="3314700" y="3733798"/>
            <a:ext cx="2397871" cy="2577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9 Elipse"/>
          <p:cNvSpPr/>
          <p:nvPr/>
        </p:nvSpPr>
        <p:spPr>
          <a:xfrm>
            <a:off x="6324600" y="4038600"/>
            <a:ext cx="2362200" cy="213360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3.5% </a:t>
            </a:r>
          </a:p>
          <a:p>
            <a:pPr algn="ctr"/>
            <a:r>
              <a:rPr lang="es-G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ANUAL</a:t>
            </a:r>
            <a:endParaRPr lang="es-G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86693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3350" y="152400"/>
            <a:ext cx="8858250" cy="647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62" name="61 CuadroTexto"/>
          <p:cNvSpPr txBox="1"/>
          <p:nvPr/>
        </p:nvSpPr>
        <p:spPr>
          <a:xfrm>
            <a:off x="228600" y="332656"/>
            <a:ext cx="4848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COBERTURA FORESTAL:  1950 - 2010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4" name="63 Conector recto"/>
          <p:cNvCxnSpPr/>
          <p:nvPr/>
        </p:nvCxnSpPr>
        <p:spPr>
          <a:xfrm flipV="1">
            <a:off x="0" y="764704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9" name="Picture 2" descr="F:\SIG_IARNA\PERFAM-2010\Mapas [proyectos e imágenes]\JPG´s\Dinamica_1950-2010_1950.jpg"/>
          <p:cNvPicPr>
            <a:picLocks noChangeAspect="1" noChangeArrowheads="1"/>
          </p:cNvPicPr>
          <p:nvPr/>
        </p:nvPicPr>
        <p:blipFill rotWithShape="1">
          <a:blip r:embed="rId2" cstate="print"/>
          <a:srcRect l="12990" t="14552" r="13399" b="24304"/>
          <a:stretch/>
        </p:blipFill>
        <p:spPr bwMode="auto">
          <a:xfrm>
            <a:off x="76200" y="1377512"/>
            <a:ext cx="4389543" cy="471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5" descr="F:\SIG_IARNA\PERFAM-2010\Mapas [proyectos e imágenes]\JPG´s\Dinamica_1950-2010_2010.jpg"/>
          <p:cNvPicPr>
            <a:picLocks noChangeAspect="1" noChangeArrowheads="1"/>
          </p:cNvPicPr>
          <p:nvPr/>
        </p:nvPicPr>
        <p:blipFill rotWithShape="1">
          <a:blip r:embed="rId3" cstate="print"/>
          <a:srcRect l="12990" t="14552" r="13399" b="24305"/>
          <a:stretch/>
        </p:blipFill>
        <p:spPr bwMode="auto">
          <a:xfrm>
            <a:off x="4549774" y="1377512"/>
            <a:ext cx="4389543" cy="471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501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2400" y="1289362"/>
            <a:ext cx="8839200" cy="525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80" name="16 Grupo"/>
          <p:cNvGrpSpPr/>
          <p:nvPr/>
        </p:nvGrpSpPr>
        <p:grpSpPr>
          <a:xfrm>
            <a:off x="1714791" y="3352798"/>
            <a:ext cx="930124" cy="1588369"/>
            <a:chOff x="1433511" y="3436143"/>
            <a:chExt cx="1766889" cy="160020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81" name="80 Conector recto de flecha"/>
            <p:cNvCxnSpPr/>
            <p:nvPr/>
          </p:nvCxnSpPr>
          <p:spPr>
            <a:xfrm>
              <a:off x="1433511" y="5029200"/>
              <a:ext cx="1766889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81 Conector recto de flecha"/>
            <p:cNvCxnSpPr/>
            <p:nvPr/>
          </p:nvCxnSpPr>
          <p:spPr>
            <a:xfrm>
              <a:off x="1452562" y="3436143"/>
              <a:ext cx="0" cy="160020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5" name="23 Grupo"/>
          <p:cNvGrpSpPr/>
          <p:nvPr/>
        </p:nvGrpSpPr>
        <p:grpSpPr>
          <a:xfrm>
            <a:off x="1348079" y="1809750"/>
            <a:ext cx="1296835" cy="724513"/>
            <a:chOff x="1066800" y="1809750"/>
            <a:chExt cx="1905000" cy="131445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96" name="95 Conector recto de flecha"/>
            <p:cNvCxnSpPr/>
            <p:nvPr/>
          </p:nvCxnSpPr>
          <p:spPr>
            <a:xfrm>
              <a:off x="1066800" y="1828800"/>
              <a:ext cx="19050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7" name="96 Conector recto de flecha"/>
            <p:cNvCxnSpPr/>
            <p:nvPr/>
          </p:nvCxnSpPr>
          <p:spPr>
            <a:xfrm>
              <a:off x="1066800" y="1809750"/>
              <a:ext cx="0" cy="13144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8" name="26 Grupo"/>
          <p:cNvGrpSpPr/>
          <p:nvPr/>
        </p:nvGrpSpPr>
        <p:grpSpPr>
          <a:xfrm>
            <a:off x="3657601" y="1757364"/>
            <a:ext cx="3124201" cy="3967634"/>
            <a:chOff x="4116948" y="1621631"/>
            <a:chExt cx="3960252" cy="4643437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99" name="98 Conector recto de flecha"/>
            <p:cNvCxnSpPr/>
            <p:nvPr/>
          </p:nvCxnSpPr>
          <p:spPr>
            <a:xfrm flipH="1" flipV="1">
              <a:off x="4137484" y="5943600"/>
              <a:ext cx="2468" cy="32146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0" name="99 Conector recto de flecha"/>
            <p:cNvCxnSpPr/>
            <p:nvPr/>
          </p:nvCxnSpPr>
          <p:spPr>
            <a:xfrm>
              <a:off x="8077200" y="1621631"/>
              <a:ext cx="0" cy="4643436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1" name="100 Conector recto de flecha"/>
            <p:cNvCxnSpPr/>
            <p:nvPr/>
          </p:nvCxnSpPr>
          <p:spPr>
            <a:xfrm>
              <a:off x="4116948" y="6248400"/>
              <a:ext cx="3960252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2" name="101 Conector recto de flecha"/>
            <p:cNvCxnSpPr/>
            <p:nvPr/>
          </p:nvCxnSpPr>
          <p:spPr>
            <a:xfrm>
              <a:off x="5324340" y="1640077"/>
              <a:ext cx="2752860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6" name="5 Conector recto de flecha"/>
          <p:cNvCxnSpPr/>
          <p:nvPr/>
        </p:nvCxnSpPr>
        <p:spPr>
          <a:xfrm>
            <a:off x="4390949" y="914400"/>
            <a:ext cx="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V="1">
            <a:off x="4619549" y="914400"/>
            <a:ext cx="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4" name="43 Rectángulo redondeado"/>
          <p:cNvSpPr/>
          <p:nvPr/>
        </p:nvSpPr>
        <p:spPr>
          <a:xfrm>
            <a:off x="2743200" y="1484783"/>
            <a:ext cx="1861200" cy="732912"/>
          </a:xfrm>
          <a:prstGeom prst="roundRect">
            <a:avLst>
              <a:gd name="adj" fmla="val 11438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G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Institucional</a:t>
            </a:r>
          </a:p>
          <a:p>
            <a:pPr algn="ctr"/>
            <a:endParaRPr lang="es-GT" sz="1000" dirty="0"/>
          </a:p>
        </p:txBody>
      </p:sp>
      <p:sp>
        <p:nvSpPr>
          <p:cNvPr id="45" name="44 Rectángulo redondeado"/>
          <p:cNvSpPr/>
          <p:nvPr/>
        </p:nvSpPr>
        <p:spPr>
          <a:xfrm>
            <a:off x="733348" y="2619807"/>
            <a:ext cx="1859755" cy="732993"/>
          </a:xfrm>
          <a:prstGeom prst="roundRect">
            <a:avLst>
              <a:gd name="adj" fmla="val 11111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G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Económico</a:t>
            </a:r>
          </a:p>
          <a:p>
            <a:pPr algn="ctr"/>
            <a:endParaRPr lang="es-GT" sz="1000" dirty="0" smtClean="0"/>
          </a:p>
          <a:p>
            <a:pPr algn="ctr"/>
            <a:r>
              <a:rPr lang="es-GT" sz="1000" dirty="0" smtClean="0"/>
              <a:t>Producción y consumo</a:t>
            </a:r>
            <a:endParaRPr lang="es-GT" sz="1000" dirty="0"/>
          </a:p>
        </p:txBody>
      </p:sp>
      <p:sp>
        <p:nvSpPr>
          <p:cNvPr id="46" name="45 Rectángulo redondeado"/>
          <p:cNvSpPr/>
          <p:nvPr/>
        </p:nvSpPr>
        <p:spPr>
          <a:xfrm>
            <a:off x="4769645" y="2619805"/>
            <a:ext cx="1859755" cy="732993"/>
          </a:xfrm>
          <a:prstGeom prst="roundRect">
            <a:avLst>
              <a:gd name="adj" fmla="val 9524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</a:p>
          <a:p>
            <a:pPr algn="ctr"/>
            <a:endParaRPr lang="es-GT" sz="1000" dirty="0"/>
          </a:p>
        </p:txBody>
      </p:sp>
      <p:sp>
        <p:nvSpPr>
          <p:cNvPr id="62" name="61 CuadroTexto"/>
          <p:cNvSpPr txBox="1"/>
          <p:nvPr/>
        </p:nvSpPr>
        <p:spPr>
          <a:xfrm>
            <a:off x="177289" y="2856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PROBLEMAS AMBIENTALES NACIONALES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4" name="63 Conector recto"/>
          <p:cNvCxnSpPr/>
          <p:nvPr/>
        </p:nvCxnSpPr>
        <p:spPr>
          <a:xfrm flipV="1">
            <a:off x="0" y="685800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" name="2 Conector recto"/>
          <p:cNvCxnSpPr/>
          <p:nvPr/>
        </p:nvCxnSpPr>
        <p:spPr>
          <a:xfrm>
            <a:off x="815700" y="2907839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2853462" y="1781053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4871430" y="2907837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9" name="48 Rectángulo redondeado"/>
          <p:cNvSpPr/>
          <p:nvPr/>
        </p:nvSpPr>
        <p:spPr>
          <a:xfrm>
            <a:off x="227410" y="3483808"/>
            <a:ext cx="1222113" cy="573245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Deforestación anual de 132,000 ha de bosque natural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Flujo de 31.6 millones de m</a:t>
            </a:r>
            <a:r>
              <a:rPr lang="es-GT" sz="700" baseline="30000" dirty="0" smtClean="0"/>
              <a:t>3</a:t>
            </a:r>
            <a:r>
              <a:rPr lang="es-GT" sz="700" dirty="0" smtClean="0"/>
              <a:t> de madera</a:t>
            </a:r>
          </a:p>
        </p:txBody>
      </p:sp>
      <p:sp>
        <p:nvSpPr>
          <p:cNvPr id="50" name="49 Rectángulo redondeado"/>
          <p:cNvSpPr/>
          <p:nvPr/>
        </p:nvSpPr>
        <p:spPr>
          <a:xfrm>
            <a:off x="227410" y="4103143"/>
            <a:ext cx="1222113" cy="242349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Uso extractivo de 20,000 millones </a:t>
            </a:r>
            <a:r>
              <a:rPr lang="es-GT" sz="700" dirty="0"/>
              <a:t>de </a:t>
            </a:r>
            <a:r>
              <a:rPr lang="es-GT" sz="700" dirty="0" smtClean="0"/>
              <a:t>m</a:t>
            </a:r>
            <a:r>
              <a:rPr lang="es-GT" sz="700" baseline="30000" dirty="0" smtClean="0"/>
              <a:t>3 </a:t>
            </a:r>
            <a:r>
              <a:rPr lang="es-GT" sz="700" dirty="0" smtClean="0"/>
              <a:t>de agua</a:t>
            </a:r>
          </a:p>
        </p:txBody>
      </p:sp>
      <p:sp>
        <p:nvSpPr>
          <p:cNvPr id="52" name="51 Rectángulo redondeado"/>
          <p:cNvSpPr/>
          <p:nvPr/>
        </p:nvSpPr>
        <p:spPr>
          <a:xfrm>
            <a:off x="227410" y="4391582"/>
            <a:ext cx="1222113" cy="344742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Extracción de 40 millones de toneladas de recursos del subsuelo</a:t>
            </a:r>
          </a:p>
        </p:txBody>
      </p:sp>
      <p:cxnSp>
        <p:nvCxnSpPr>
          <p:cNvPr id="59" name="58 Conector recto de flecha"/>
          <p:cNvCxnSpPr/>
          <p:nvPr/>
        </p:nvCxnSpPr>
        <p:spPr>
          <a:xfrm flipH="1">
            <a:off x="2644914" y="2986303"/>
            <a:ext cx="2079486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0" name="23 Grupo"/>
          <p:cNvGrpSpPr/>
          <p:nvPr/>
        </p:nvGrpSpPr>
        <p:grpSpPr>
          <a:xfrm flipH="1">
            <a:off x="4650025" y="1918458"/>
            <a:ext cx="1049493" cy="701349"/>
            <a:chOff x="1066800" y="1809750"/>
            <a:chExt cx="1905000" cy="131445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61" name="60 Conector recto de flecha"/>
            <p:cNvCxnSpPr/>
            <p:nvPr/>
          </p:nvCxnSpPr>
          <p:spPr>
            <a:xfrm>
              <a:off x="1066800" y="1828800"/>
              <a:ext cx="19050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" name="62 Conector recto de flecha"/>
            <p:cNvCxnSpPr/>
            <p:nvPr/>
          </p:nvCxnSpPr>
          <p:spPr>
            <a:xfrm>
              <a:off x="1066800" y="1809750"/>
              <a:ext cx="0" cy="13144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5" name="23 Grupo"/>
          <p:cNvGrpSpPr/>
          <p:nvPr/>
        </p:nvGrpSpPr>
        <p:grpSpPr>
          <a:xfrm rot="5400000" flipH="1">
            <a:off x="4449342" y="3753852"/>
            <a:ext cx="1566181" cy="1026094"/>
            <a:chOff x="1066800" y="1809750"/>
            <a:chExt cx="1905000" cy="131445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66" name="65 Conector recto de flecha"/>
            <p:cNvCxnSpPr/>
            <p:nvPr/>
          </p:nvCxnSpPr>
          <p:spPr>
            <a:xfrm>
              <a:off x="1066800" y="1828800"/>
              <a:ext cx="19050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" name="66 Conector recto de flecha"/>
            <p:cNvCxnSpPr/>
            <p:nvPr/>
          </p:nvCxnSpPr>
          <p:spPr>
            <a:xfrm>
              <a:off x="1066800" y="1809750"/>
              <a:ext cx="0" cy="13144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8" name="16 Grupo"/>
          <p:cNvGrpSpPr/>
          <p:nvPr/>
        </p:nvGrpSpPr>
        <p:grpSpPr>
          <a:xfrm rot="5400000" flipH="1">
            <a:off x="1293260" y="3655459"/>
            <a:ext cx="1730445" cy="1169435"/>
            <a:chOff x="1433511" y="3574020"/>
            <a:chExt cx="1766889" cy="1462324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69" name="68 Conector recto de flecha"/>
            <p:cNvCxnSpPr/>
            <p:nvPr/>
          </p:nvCxnSpPr>
          <p:spPr>
            <a:xfrm>
              <a:off x="1433511" y="5029200"/>
              <a:ext cx="1766889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0" name="69 Conector recto de flecha"/>
            <p:cNvCxnSpPr/>
            <p:nvPr/>
          </p:nvCxnSpPr>
          <p:spPr>
            <a:xfrm rot="5400000">
              <a:off x="721401" y="4305182"/>
              <a:ext cx="1462324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7" name="56 Rectángulo redondeado"/>
          <p:cNvSpPr/>
          <p:nvPr/>
        </p:nvSpPr>
        <p:spPr>
          <a:xfrm>
            <a:off x="2744645" y="4639198"/>
            <a:ext cx="1859755" cy="732912"/>
          </a:xfrm>
          <a:prstGeom prst="roundRect">
            <a:avLst>
              <a:gd name="adj" fmla="val 7961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</a:p>
          <a:p>
            <a:pPr algn="ctr"/>
            <a:endParaRPr lang="en-US" sz="1000" dirty="0" smtClean="0"/>
          </a:p>
          <a:p>
            <a:pPr algn="ctr"/>
            <a:r>
              <a:rPr lang="en-US" sz="1000" dirty="0" err="1" smtClean="0"/>
              <a:t>Ecosistemas</a:t>
            </a:r>
            <a:endParaRPr lang="es-GT" sz="1000" dirty="0"/>
          </a:p>
        </p:txBody>
      </p:sp>
      <p:cxnSp>
        <p:nvCxnSpPr>
          <p:cNvPr id="42" name="41 Conector recto"/>
          <p:cNvCxnSpPr/>
          <p:nvPr/>
        </p:nvCxnSpPr>
        <p:spPr>
          <a:xfrm>
            <a:off x="2845708" y="4941167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1" name="10 Grupo"/>
          <p:cNvGrpSpPr/>
          <p:nvPr/>
        </p:nvGrpSpPr>
        <p:grpSpPr>
          <a:xfrm>
            <a:off x="6934200" y="1744250"/>
            <a:ext cx="1981200" cy="213979"/>
            <a:chOff x="6934200" y="2217695"/>
            <a:chExt cx="1981200" cy="213979"/>
          </a:xfrm>
        </p:grpSpPr>
        <p:sp>
          <p:nvSpPr>
            <p:cNvPr id="75" name="74 Rectángulo redondeado"/>
            <p:cNvSpPr/>
            <p:nvPr/>
          </p:nvSpPr>
          <p:spPr>
            <a:xfrm>
              <a:off x="6934200" y="2217695"/>
              <a:ext cx="1981200" cy="21397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pPr marL="266700"/>
              <a:r>
                <a:rPr lang="es-GT" sz="700" dirty="0" smtClean="0"/>
                <a:t>Problemas ambientales derivados de los flujos del Ambiente a la Economía</a:t>
              </a:r>
            </a:p>
          </p:txBody>
        </p:sp>
        <p:sp>
          <p:nvSpPr>
            <p:cNvPr id="72" name="71 Rectángulo redondeado"/>
            <p:cNvSpPr/>
            <p:nvPr/>
          </p:nvSpPr>
          <p:spPr>
            <a:xfrm>
              <a:off x="6934200" y="2231092"/>
              <a:ext cx="180000" cy="178734"/>
            </a:xfrm>
            <a:prstGeom prst="roundRect">
              <a:avLst>
                <a:gd name="adj" fmla="val 1111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endParaRPr lang="es-GT" sz="700" dirty="0" smtClean="0"/>
            </a:p>
          </p:txBody>
        </p:sp>
      </p:grpSp>
      <p:sp>
        <p:nvSpPr>
          <p:cNvPr id="116" name="115 Rectángulo redondeado"/>
          <p:cNvSpPr/>
          <p:nvPr/>
        </p:nvSpPr>
        <p:spPr>
          <a:xfrm>
            <a:off x="-4582651" y="2328634"/>
            <a:ext cx="4373347" cy="1818348"/>
          </a:xfrm>
          <a:prstGeom prst="roundRect">
            <a:avLst>
              <a:gd name="adj" fmla="val 11111"/>
            </a:avLst>
          </a:prstGeom>
          <a:solidFill>
            <a:schemeClr val="lt1">
              <a:alpha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endParaRPr lang="es-GT" sz="1500" dirty="0" smtClean="0"/>
          </a:p>
        </p:txBody>
      </p:sp>
      <p:sp>
        <p:nvSpPr>
          <p:cNvPr id="122" name="121 Rectángulo redondeado"/>
          <p:cNvSpPr/>
          <p:nvPr/>
        </p:nvSpPr>
        <p:spPr>
          <a:xfrm>
            <a:off x="-3745978" y="2948399"/>
            <a:ext cx="2700000" cy="578819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1500" dirty="0" smtClean="0"/>
              <a:t>Uso extractivo de 20,000 millones </a:t>
            </a:r>
            <a:r>
              <a:rPr lang="es-GT" sz="1500" dirty="0"/>
              <a:t>de </a:t>
            </a:r>
            <a:r>
              <a:rPr lang="es-GT" sz="1500" dirty="0" smtClean="0"/>
              <a:t>m</a:t>
            </a:r>
            <a:r>
              <a:rPr lang="es-GT" sz="1500" baseline="30000" dirty="0" smtClean="0"/>
              <a:t>3 </a:t>
            </a:r>
            <a:r>
              <a:rPr lang="es-GT" sz="1500" dirty="0" smtClean="0"/>
              <a:t>de agua</a:t>
            </a:r>
          </a:p>
        </p:txBody>
      </p:sp>
      <p:sp>
        <p:nvSpPr>
          <p:cNvPr id="123" name="122 Rectángulo redondeado"/>
          <p:cNvSpPr/>
          <p:nvPr/>
        </p:nvSpPr>
        <p:spPr>
          <a:xfrm>
            <a:off x="-3745978" y="2867699"/>
            <a:ext cx="2700000" cy="740219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1500" dirty="0" smtClean="0"/>
              <a:t>Extracción de 40 millones de toneladas de recursos del subsuelo</a:t>
            </a:r>
          </a:p>
        </p:txBody>
      </p:sp>
    </p:spTree>
    <p:extLst>
      <p:ext uri="{BB962C8B-B14F-4D97-AF65-F5344CB8AC3E}">
        <p14:creationId xmlns:p14="http://schemas.microsoft.com/office/powerpoint/2010/main" val="2025814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4302E-6 L 0.76076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8" y="3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4302E-6 L 0.76076 0.007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8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4302E-6 L 0.76076 0.007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8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2" grpId="0" animBg="1"/>
      <p:bldP spid="116" grpId="0" animBg="1"/>
      <p:bldP spid="116" grpId="1" animBg="1"/>
      <p:bldP spid="122" grpId="0" animBg="1"/>
      <p:bldP spid="122" grpId="1" animBg="1"/>
      <p:bldP spid="123" grpId="0" animBg="1"/>
      <p:bldP spid="12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6 Conector recto"/>
          <p:cNvCxnSpPr/>
          <p:nvPr/>
        </p:nvCxnSpPr>
        <p:spPr>
          <a:xfrm flipV="1">
            <a:off x="0" y="720770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228600" y="332656"/>
            <a:ext cx="5104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PUBLICACIONES: Serie Perfil Ambiental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8 Imagen" descr="Recorte de pantall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66800"/>
            <a:ext cx="3459092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9 Imagen" descr="Recorte de pantall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484" y="1066800"/>
            <a:ext cx="3430739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10 Imagen" descr="Recorte de pantall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20" y="1066800"/>
            <a:ext cx="3423814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11 Imagen" descr="Recorte de pantall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38" y="1066800"/>
            <a:ext cx="3274797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12 Imagen" descr="Recorte de pantall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39" y="1199400"/>
            <a:ext cx="1245272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13 Imagen" descr="Recorte de pantall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65" y="1199400"/>
            <a:ext cx="1235065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14 Imagen" descr="Recorte de pantall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6" y="3385097"/>
            <a:ext cx="1232573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15 Imagen" descr="Recorte de pantalla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69" y="3307917"/>
            <a:ext cx="1178927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12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2"/>
    </mc:Choice>
    <mc:Fallback xmlns="">
      <p:transition spd="slow" advTm="4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6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1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6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203200" y="2856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ARENERA EL CARMEN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0" y="685800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1026" name="Picture 2" descr="C:\Users\Usuario\Desktop\Nueva carpeta (3)\Arenera el carmen_200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04" y="1029389"/>
            <a:ext cx="4387235" cy="55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uario\Desktop\Nueva carpeta (3)\Arenera el carmen_20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65" y="1029389"/>
            <a:ext cx="4387235" cy="55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03200" y="5770329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4800" b="1" dirty="0" smtClean="0">
                <a:solidFill>
                  <a:schemeClr val="bg1"/>
                </a:solidFill>
              </a:rPr>
              <a:t>2006</a:t>
            </a:r>
            <a:endParaRPr lang="es-GT" sz="4800" b="1" dirty="0">
              <a:solidFill>
                <a:schemeClr val="bg1"/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7333164" y="5770329"/>
            <a:ext cx="15568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4800" b="1" dirty="0" smtClean="0">
                <a:solidFill>
                  <a:schemeClr val="bg1"/>
                </a:solidFill>
              </a:rPr>
              <a:t>2009</a:t>
            </a:r>
            <a:endParaRPr lang="es-GT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8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2400" y="1289362"/>
            <a:ext cx="8839200" cy="525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71" name="70 Rectángulo redondeado"/>
          <p:cNvSpPr/>
          <p:nvPr/>
        </p:nvSpPr>
        <p:spPr>
          <a:xfrm>
            <a:off x="990600" y="6204916"/>
            <a:ext cx="2189192" cy="314637"/>
          </a:xfrm>
          <a:prstGeom prst="roundRect">
            <a:avLst>
              <a:gd name="adj" fmla="val 11111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80000">
                <a:schemeClr val="accent1">
                  <a:lumMod val="75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Indice de Desempeño Ambiental (EPI): 54%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Posición 104 de 163 países evaluados en 2010</a:t>
            </a:r>
            <a:endParaRPr lang="es-GT" sz="700" dirty="0"/>
          </a:p>
        </p:txBody>
      </p:sp>
      <p:grpSp>
        <p:nvGrpSpPr>
          <p:cNvPr id="80" name="16 Grupo"/>
          <p:cNvGrpSpPr/>
          <p:nvPr/>
        </p:nvGrpSpPr>
        <p:grpSpPr>
          <a:xfrm>
            <a:off x="1714791" y="3352798"/>
            <a:ext cx="930124" cy="1588369"/>
            <a:chOff x="1433511" y="3436143"/>
            <a:chExt cx="1766889" cy="160020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81" name="80 Conector recto de flecha"/>
            <p:cNvCxnSpPr/>
            <p:nvPr/>
          </p:nvCxnSpPr>
          <p:spPr>
            <a:xfrm>
              <a:off x="1433511" y="5029200"/>
              <a:ext cx="1766889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81 Conector recto de flecha"/>
            <p:cNvCxnSpPr/>
            <p:nvPr/>
          </p:nvCxnSpPr>
          <p:spPr>
            <a:xfrm>
              <a:off x="1452562" y="3436143"/>
              <a:ext cx="0" cy="160020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5" name="23 Grupo"/>
          <p:cNvGrpSpPr/>
          <p:nvPr/>
        </p:nvGrpSpPr>
        <p:grpSpPr>
          <a:xfrm>
            <a:off x="1348079" y="1809750"/>
            <a:ext cx="1296835" cy="724513"/>
            <a:chOff x="1066800" y="1809750"/>
            <a:chExt cx="1905000" cy="131445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96" name="95 Conector recto de flecha"/>
            <p:cNvCxnSpPr/>
            <p:nvPr/>
          </p:nvCxnSpPr>
          <p:spPr>
            <a:xfrm>
              <a:off x="1066800" y="1828800"/>
              <a:ext cx="19050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7" name="96 Conector recto de flecha"/>
            <p:cNvCxnSpPr/>
            <p:nvPr/>
          </p:nvCxnSpPr>
          <p:spPr>
            <a:xfrm>
              <a:off x="1066800" y="1809750"/>
              <a:ext cx="0" cy="13144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8" name="26 Grupo"/>
          <p:cNvGrpSpPr/>
          <p:nvPr/>
        </p:nvGrpSpPr>
        <p:grpSpPr>
          <a:xfrm>
            <a:off x="3657601" y="1757364"/>
            <a:ext cx="3124201" cy="3967634"/>
            <a:chOff x="4116948" y="1621631"/>
            <a:chExt cx="3960252" cy="4643437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99" name="98 Conector recto de flecha"/>
            <p:cNvCxnSpPr/>
            <p:nvPr/>
          </p:nvCxnSpPr>
          <p:spPr>
            <a:xfrm flipH="1" flipV="1">
              <a:off x="4137484" y="5943600"/>
              <a:ext cx="2468" cy="32146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0" name="99 Conector recto de flecha"/>
            <p:cNvCxnSpPr/>
            <p:nvPr/>
          </p:nvCxnSpPr>
          <p:spPr>
            <a:xfrm>
              <a:off x="8077200" y="1621631"/>
              <a:ext cx="0" cy="4643436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1" name="100 Conector recto de flecha"/>
            <p:cNvCxnSpPr/>
            <p:nvPr/>
          </p:nvCxnSpPr>
          <p:spPr>
            <a:xfrm>
              <a:off x="4116948" y="6248400"/>
              <a:ext cx="3960252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2" name="101 Conector recto de flecha"/>
            <p:cNvCxnSpPr/>
            <p:nvPr/>
          </p:nvCxnSpPr>
          <p:spPr>
            <a:xfrm>
              <a:off x="5324340" y="1640077"/>
              <a:ext cx="2752860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6" name="5 Conector recto de flecha"/>
          <p:cNvCxnSpPr/>
          <p:nvPr/>
        </p:nvCxnSpPr>
        <p:spPr>
          <a:xfrm>
            <a:off x="4390949" y="914400"/>
            <a:ext cx="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V="1">
            <a:off x="4619549" y="914400"/>
            <a:ext cx="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4" name="43 Rectángulo redondeado"/>
          <p:cNvSpPr/>
          <p:nvPr/>
        </p:nvSpPr>
        <p:spPr>
          <a:xfrm>
            <a:off x="2743200" y="1484783"/>
            <a:ext cx="1861200" cy="732912"/>
          </a:xfrm>
          <a:prstGeom prst="roundRect">
            <a:avLst>
              <a:gd name="adj" fmla="val 11438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G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Institucional</a:t>
            </a:r>
          </a:p>
          <a:p>
            <a:pPr algn="ctr"/>
            <a:endParaRPr lang="es-GT" sz="1000" dirty="0"/>
          </a:p>
        </p:txBody>
      </p:sp>
      <p:sp>
        <p:nvSpPr>
          <p:cNvPr id="45" name="44 Rectángulo redondeado"/>
          <p:cNvSpPr/>
          <p:nvPr/>
        </p:nvSpPr>
        <p:spPr>
          <a:xfrm>
            <a:off x="733348" y="2619807"/>
            <a:ext cx="1859755" cy="732993"/>
          </a:xfrm>
          <a:prstGeom prst="roundRect">
            <a:avLst>
              <a:gd name="adj" fmla="val 11111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G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Económico</a:t>
            </a:r>
          </a:p>
          <a:p>
            <a:pPr algn="ctr"/>
            <a:endParaRPr lang="es-GT" sz="1000" dirty="0" smtClean="0"/>
          </a:p>
          <a:p>
            <a:pPr algn="ctr"/>
            <a:r>
              <a:rPr lang="es-GT" sz="1000" dirty="0" smtClean="0"/>
              <a:t>Producción y consumo</a:t>
            </a:r>
            <a:endParaRPr lang="es-GT" sz="1000" dirty="0"/>
          </a:p>
        </p:txBody>
      </p:sp>
      <p:sp>
        <p:nvSpPr>
          <p:cNvPr id="46" name="45 Rectángulo redondeado"/>
          <p:cNvSpPr/>
          <p:nvPr/>
        </p:nvSpPr>
        <p:spPr>
          <a:xfrm>
            <a:off x="4769645" y="2619805"/>
            <a:ext cx="1859755" cy="732993"/>
          </a:xfrm>
          <a:prstGeom prst="roundRect">
            <a:avLst>
              <a:gd name="adj" fmla="val 9524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</a:p>
          <a:p>
            <a:pPr algn="ctr"/>
            <a:endParaRPr lang="es-GT" sz="1000" dirty="0"/>
          </a:p>
        </p:txBody>
      </p:sp>
      <p:sp>
        <p:nvSpPr>
          <p:cNvPr id="62" name="61 CuadroTexto"/>
          <p:cNvSpPr txBox="1"/>
          <p:nvPr/>
        </p:nvSpPr>
        <p:spPr>
          <a:xfrm>
            <a:off x="228600" y="15240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PROBLEMAS AMBIENTALES NACIONALES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4" name="63 Conector recto"/>
          <p:cNvCxnSpPr/>
          <p:nvPr/>
        </p:nvCxnSpPr>
        <p:spPr>
          <a:xfrm flipV="1">
            <a:off x="0" y="685800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" name="2 Conector recto"/>
          <p:cNvCxnSpPr/>
          <p:nvPr/>
        </p:nvCxnSpPr>
        <p:spPr>
          <a:xfrm>
            <a:off x="815700" y="2907839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2853462" y="1781053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4871430" y="2907837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9" name="48 Rectángulo redondeado"/>
          <p:cNvSpPr/>
          <p:nvPr/>
        </p:nvSpPr>
        <p:spPr>
          <a:xfrm>
            <a:off x="227410" y="3483808"/>
            <a:ext cx="1222113" cy="573245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Deforestación anual de 132,000 ha de bosque natural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Flujo de 31.6 millones de m</a:t>
            </a:r>
            <a:r>
              <a:rPr lang="es-GT" sz="700" baseline="30000" dirty="0" smtClean="0"/>
              <a:t>3</a:t>
            </a:r>
            <a:r>
              <a:rPr lang="es-GT" sz="700" dirty="0" smtClean="0"/>
              <a:t> de madera</a:t>
            </a:r>
          </a:p>
        </p:txBody>
      </p:sp>
      <p:sp>
        <p:nvSpPr>
          <p:cNvPr id="50" name="49 Rectángulo redondeado"/>
          <p:cNvSpPr/>
          <p:nvPr/>
        </p:nvSpPr>
        <p:spPr>
          <a:xfrm>
            <a:off x="227410" y="4103143"/>
            <a:ext cx="1222113" cy="242349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Uso extractivo de 20,000 millones </a:t>
            </a:r>
            <a:r>
              <a:rPr lang="es-GT" sz="700" dirty="0"/>
              <a:t>de </a:t>
            </a:r>
            <a:r>
              <a:rPr lang="es-GT" sz="700" dirty="0" smtClean="0"/>
              <a:t>m</a:t>
            </a:r>
            <a:r>
              <a:rPr lang="es-GT" sz="700" baseline="30000" dirty="0" smtClean="0"/>
              <a:t>3 </a:t>
            </a:r>
            <a:r>
              <a:rPr lang="es-GT" sz="700" dirty="0" smtClean="0"/>
              <a:t>de agua</a:t>
            </a:r>
          </a:p>
        </p:txBody>
      </p:sp>
      <p:sp>
        <p:nvSpPr>
          <p:cNvPr id="52" name="51 Rectángulo redondeado"/>
          <p:cNvSpPr/>
          <p:nvPr/>
        </p:nvSpPr>
        <p:spPr>
          <a:xfrm>
            <a:off x="227410" y="4391582"/>
            <a:ext cx="1222113" cy="344742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Extracción de 40 millones de toneladas de recursos del subsuelo</a:t>
            </a:r>
          </a:p>
        </p:txBody>
      </p:sp>
      <p:sp>
        <p:nvSpPr>
          <p:cNvPr id="53" name="52 Rectángulo redondeado"/>
          <p:cNvSpPr/>
          <p:nvPr/>
        </p:nvSpPr>
        <p:spPr>
          <a:xfrm>
            <a:off x="227410" y="4782413"/>
            <a:ext cx="1222113" cy="705772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Merma de poblaciones silvestres de la zona marino-costera (degradación de tierras contaminación de suelo y agua)</a:t>
            </a:r>
          </a:p>
        </p:txBody>
      </p:sp>
      <p:sp>
        <p:nvSpPr>
          <p:cNvPr id="54" name="53 Rectángulo redondeado"/>
          <p:cNvSpPr/>
          <p:nvPr/>
        </p:nvSpPr>
        <p:spPr>
          <a:xfrm>
            <a:off x="1860828" y="3497970"/>
            <a:ext cx="1568172" cy="242349"/>
          </a:xfrm>
          <a:prstGeom prst="roundRect">
            <a:avLst>
              <a:gd name="adj" fmla="val 11111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Generación de 116.5 millones de toneladas de desechos sólidos</a:t>
            </a:r>
          </a:p>
        </p:txBody>
      </p:sp>
      <p:sp>
        <p:nvSpPr>
          <p:cNvPr id="55" name="54 Rectángulo redondeado"/>
          <p:cNvSpPr/>
          <p:nvPr/>
        </p:nvSpPr>
        <p:spPr>
          <a:xfrm>
            <a:off x="1860828" y="3797088"/>
            <a:ext cx="1568172" cy="242349"/>
          </a:xfrm>
          <a:prstGeom prst="roundRect">
            <a:avLst>
              <a:gd name="adj" fmla="val 11111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Generación de 10,000 millones de  </a:t>
            </a:r>
            <a:r>
              <a:rPr lang="es-GT" sz="700" dirty="0"/>
              <a:t>m</a:t>
            </a:r>
            <a:r>
              <a:rPr lang="es-GT" sz="700" baseline="30000" dirty="0"/>
              <a:t>3 </a:t>
            </a:r>
            <a:r>
              <a:rPr lang="es-GT" sz="700" baseline="30000" dirty="0" smtClean="0"/>
              <a:t> </a:t>
            </a:r>
            <a:r>
              <a:rPr lang="es-GT" sz="700" dirty="0" smtClean="0"/>
              <a:t>de aguas residuales</a:t>
            </a:r>
          </a:p>
        </p:txBody>
      </p:sp>
      <p:sp>
        <p:nvSpPr>
          <p:cNvPr id="58" name="57 Rectángulo redondeado"/>
          <p:cNvSpPr/>
          <p:nvPr/>
        </p:nvSpPr>
        <p:spPr>
          <a:xfrm>
            <a:off x="1860828" y="4102156"/>
            <a:ext cx="1568172" cy="242349"/>
          </a:xfrm>
          <a:prstGeom prst="roundRect">
            <a:avLst>
              <a:gd name="adj" fmla="val 11111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Emisión de 48.3 millones de toneladas equivalentes de CO</a:t>
            </a:r>
            <a:r>
              <a:rPr lang="es-GT" sz="700" baseline="-25000" dirty="0" smtClean="0"/>
              <a:t>2</a:t>
            </a:r>
          </a:p>
        </p:txBody>
      </p:sp>
      <p:cxnSp>
        <p:nvCxnSpPr>
          <p:cNvPr id="59" name="58 Conector recto de flecha"/>
          <p:cNvCxnSpPr/>
          <p:nvPr/>
        </p:nvCxnSpPr>
        <p:spPr>
          <a:xfrm flipH="1">
            <a:off x="2644914" y="2986303"/>
            <a:ext cx="2079486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0" name="23 Grupo"/>
          <p:cNvGrpSpPr/>
          <p:nvPr/>
        </p:nvGrpSpPr>
        <p:grpSpPr>
          <a:xfrm flipH="1">
            <a:off x="4650025" y="1918458"/>
            <a:ext cx="1049493" cy="701349"/>
            <a:chOff x="1066800" y="1809750"/>
            <a:chExt cx="1905000" cy="131445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61" name="60 Conector recto de flecha"/>
            <p:cNvCxnSpPr/>
            <p:nvPr/>
          </p:nvCxnSpPr>
          <p:spPr>
            <a:xfrm>
              <a:off x="1066800" y="1828800"/>
              <a:ext cx="19050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" name="62 Conector recto de flecha"/>
            <p:cNvCxnSpPr/>
            <p:nvPr/>
          </p:nvCxnSpPr>
          <p:spPr>
            <a:xfrm>
              <a:off x="1066800" y="1809750"/>
              <a:ext cx="0" cy="13144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5" name="23 Grupo"/>
          <p:cNvGrpSpPr/>
          <p:nvPr/>
        </p:nvGrpSpPr>
        <p:grpSpPr>
          <a:xfrm rot="5400000" flipH="1">
            <a:off x="4449342" y="3753852"/>
            <a:ext cx="1566181" cy="1026094"/>
            <a:chOff x="1066800" y="1809750"/>
            <a:chExt cx="1905000" cy="131445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66" name="65 Conector recto de flecha"/>
            <p:cNvCxnSpPr/>
            <p:nvPr/>
          </p:nvCxnSpPr>
          <p:spPr>
            <a:xfrm>
              <a:off x="1066800" y="1828800"/>
              <a:ext cx="19050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" name="66 Conector recto de flecha"/>
            <p:cNvCxnSpPr/>
            <p:nvPr/>
          </p:nvCxnSpPr>
          <p:spPr>
            <a:xfrm>
              <a:off x="1066800" y="1809750"/>
              <a:ext cx="0" cy="13144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8" name="16 Grupo"/>
          <p:cNvGrpSpPr/>
          <p:nvPr/>
        </p:nvGrpSpPr>
        <p:grpSpPr>
          <a:xfrm rot="5400000" flipH="1">
            <a:off x="1293260" y="3655459"/>
            <a:ext cx="1730445" cy="1169435"/>
            <a:chOff x="1433511" y="3574020"/>
            <a:chExt cx="1766889" cy="1462324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69" name="68 Conector recto de flecha"/>
            <p:cNvCxnSpPr/>
            <p:nvPr/>
          </p:nvCxnSpPr>
          <p:spPr>
            <a:xfrm>
              <a:off x="1433511" y="5029200"/>
              <a:ext cx="1766889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0" name="69 Conector recto de flecha"/>
            <p:cNvCxnSpPr/>
            <p:nvPr/>
          </p:nvCxnSpPr>
          <p:spPr>
            <a:xfrm rot="5400000">
              <a:off x="721401" y="4305182"/>
              <a:ext cx="1462324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7" name="56 Rectángulo redondeado"/>
          <p:cNvSpPr/>
          <p:nvPr/>
        </p:nvSpPr>
        <p:spPr>
          <a:xfrm>
            <a:off x="2744645" y="4639198"/>
            <a:ext cx="1859755" cy="732912"/>
          </a:xfrm>
          <a:prstGeom prst="roundRect">
            <a:avLst>
              <a:gd name="adj" fmla="val 7961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</a:p>
          <a:p>
            <a:pPr algn="ctr"/>
            <a:endParaRPr lang="en-US" sz="1000" dirty="0" smtClean="0"/>
          </a:p>
          <a:p>
            <a:pPr algn="ctr"/>
            <a:r>
              <a:rPr lang="en-US" sz="1000" dirty="0" err="1" smtClean="0"/>
              <a:t>Ecosistemas</a:t>
            </a:r>
            <a:endParaRPr lang="es-GT" sz="1000" dirty="0"/>
          </a:p>
        </p:txBody>
      </p:sp>
      <p:cxnSp>
        <p:nvCxnSpPr>
          <p:cNvPr id="42" name="41 Conector recto"/>
          <p:cNvCxnSpPr/>
          <p:nvPr/>
        </p:nvCxnSpPr>
        <p:spPr>
          <a:xfrm>
            <a:off x="2845708" y="4941167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>
            <a:off x="6934200" y="2110705"/>
            <a:ext cx="1981200" cy="213979"/>
            <a:chOff x="6934200" y="1767221"/>
            <a:chExt cx="1981200" cy="213979"/>
          </a:xfrm>
        </p:grpSpPr>
        <p:sp>
          <p:nvSpPr>
            <p:cNvPr id="74" name="73 Rectángulo redondeado"/>
            <p:cNvSpPr/>
            <p:nvPr/>
          </p:nvSpPr>
          <p:spPr>
            <a:xfrm>
              <a:off x="6934200" y="1767221"/>
              <a:ext cx="1981200" cy="21397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pPr marL="266700"/>
              <a:r>
                <a:rPr lang="es-GT" sz="700" dirty="0" smtClean="0"/>
                <a:t>Problemas ambientales derivados de los flujos de la Economía al Ambiente</a:t>
              </a:r>
            </a:p>
          </p:txBody>
        </p:sp>
        <p:sp>
          <p:nvSpPr>
            <p:cNvPr id="73" name="72 Rectángulo redondeado"/>
            <p:cNvSpPr/>
            <p:nvPr/>
          </p:nvSpPr>
          <p:spPr>
            <a:xfrm>
              <a:off x="6934200" y="1768139"/>
              <a:ext cx="180000" cy="180000"/>
            </a:xfrm>
            <a:prstGeom prst="roundRect">
              <a:avLst>
                <a:gd name="adj" fmla="val 11111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36000" tIns="0" rIns="36000" bIns="0" rtlCol="0" anchor="t" anchorCtr="0"/>
            <a:lstStyle/>
            <a:p>
              <a:endParaRPr lang="es-GT" sz="700" dirty="0" smtClean="0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6934200" y="1744250"/>
            <a:ext cx="1981200" cy="213979"/>
            <a:chOff x="6934200" y="2217695"/>
            <a:chExt cx="1981200" cy="213979"/>
          </a:xfrm>
        </p:grpSpPr>
        <p:sp>
          <p:nvSpPr>
            <p:cNvPr id="75" name="74 Rectángulo redondeado"/>
            <p:cNvSpPr/>
            <p:nvPr/>
          </p:nvSpPr>
          <p:spPr>
            <a:xfrm>
              <a:off x="6934200" y="2217695"/>
              <a:ext cx="1981200" cy="21397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pPr marL="266700"/>
              <a:r>
                <a:rPr lang="es-GT" sz="700" dirty="0" smtClean="0"/>
                <a:t>Problemas ambientales derivados de los flujos del Ambiente a la Economía</a:t>
              </a:r>
            </a:p>
          </p:txBody>
        </p:sp>
        <p:sp>
          <p:nvSpPr>
            <p:cNvPr id="72" name="71 Rectángulo redondeado"/>
            <p:cNvSpPr/>
            <p:nvPr/>
          </p:nvSpPr>
          <p:spPr>
            <a:xfrm>
              <a:off x="6934200" y="2231092"/>
              <a:ext cx="180000" cy="178734"/>
            </a:xfrm>
            <a:prstGeom prst="roundRect">
              <a:avLst>
                <a:gd name="adj" fmla="val 1111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endParaRPr lang="es-GT" sz="700" dirty="0" smtClean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6934200" y="2477161"/>
            <a:ext cx="1981200" cy="213979"/>
            <a:chOff x="6934200" y="2693858"/>
            <a:chExt cx="1981200" cy="213979"/>
          </a:xfrm>
        </p:grpSpPr>
        <p:sp>
          <p:nvSpPr>
            <p:cNvPr id="76" name="75 Rectángulo redondeado"/>
            <p:cNvSpPr/>
            <p:nvPr/>
          </p:nvSpPr>
          <p:spPr>
            <a:xfrm>
              <a:off x="6934200" y="2693858"/>
              <a:ext cx="1981200" cy="21397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pPr marL="266700"/>
              <a:r>
                <a:rPr lang="es-GT" sz="700" dirty="0" smtClean="0"/>
                <a:t>Problemas de intensidad y eficiencia sistemática</a:t>
              </a:r>
            </a:p>
          </p:txBody>
        </p:sp>
        <p:sp>
          <p:nvSpPr>
            <p:cNvPr id="79" name="78 Rectángulo redondeado"/>
            <p:cNvSpPr/>
            <p:nvPr/>
          </p:nvSpPr>
          <p:spPr>
            <a:xfrm>
              <a:off x="6934200" y="2710847"/>
              <a:ext cx="180000" cy="180000"/>
            </a:xfrm>
            <a:prstGeom prst="roundRect">
              <a:avLst>
                <a:gd name="adj" fmla="val 11111"/>
              </a:avLst>
            </a:prstGeom>
            <a:gradFill>
              <a:gsLst>
                <a:gs pos="0">
                  <a:schemeClr val="tx2">
                    <a:lumMod val="50000"/>
                  </a:schemeClr>
                </a:gs>
                <a:gs pos="80000">
                  <a:schemeClr val="accent1">
                    <a:lumMod val="7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GT" sz="700" b="1" dirty="0"/>
            </a:p>
          </p:txBody>
        </p:sp>
      </p:grpSp>
      <p:sp>
        <p:nvSpPr>
          <p:cNvPr id="115" name="114 Rectángulo redondeado"/>
          <p:cNvSpPr/>
          <p:nvPr/>
        </p:nvSpPr>
        <p:spPr>
          <a:xfrm>
            <a:off x="9389215" y="2389445"/>
            <a:ext cx="4468190" cy="1971018"/>
          </a:xfrm>
          <a:prstGeom prst="roundRect">
            <a:avLst>
              <a:gd name="adj" fmla="val 11111"/>
            </a:avLst>
          </a:prstGeom>
          <a:solidFill>
            <a:schemeClr val="lt1">
              <a:alpha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endParaRPr lang="es-GT" sz="1500" dirty="0" smtClean="0"/>
          </a:p>
        </p:txBody>
      </p:sp>
      <p:grpSp>
        <p:nvGrpSpPr>
          <p:cNvPr id="87" name="86 Grupo"/>
          <p:cNvGrpSpPr/>
          <p:nvPr/>
        </p:nvGrpSpPr>
        <p:grpSpPr>
          <a:xfrm>
            <a:off x="9777436" y="3124345"/>
            <a:ext cx="3634769" cy="501218"/>
            <a:chOff x="6934200" y="1767221"/>
            <a:chExt cx="1551748" cy="213979"/>
          </a:xfrm>
        </p:grpSpPr>
        <p:sp>
          <p:nvSpPr>
            <p:cNvPr id="88" name="87 Rectángulo redondeado"/>
            <p:cNvSpPr/>
            <p:nvPr/>
          </p:nvSpPr>
          <p:spPr>
            <a:xfrm>
              <a:off x="7127950" y="1767221"/>
              <a:ext cx="1357998" cy="21397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pPr marL="266700"/>
              <a:r>
                <a:rPr lang="es-GT" sz="1400" dirty="0" smtClean="0"/>
                <a:t>Problemas ambientales derivados de los flujos de la Economía al Ambiente</a:t>
              </a:r>
            </a:p>
          </p:txBody>
        </p:sp>
        <p:sp>
          <p:nvSpPr>
            <p:cNvPr id="89" name="88 Rectángulo redondeado"/>
            <p:cNvSpPr/>
            <p:nvPr/>
          </p:nvSpPr>
          <p:spPr>
            <a:xfrm>
              <a:off x="6934200" y="1768139"/>
              <a:ext cx="180000" cy="180000"/>
            </a:xfrm>
            <a:prstGeom prst="roundRect">
              <a:avLst>
                <a:gd name="adj" fmla="val 11111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36000" tIns="0" rIns="36000" bIns="0" rtlCol="0" anchor="t" anchorCtr="0"/>
            <a:lstStyle/>
            <a:p>
              <a:endParaRPr lang="es-GT" sz="700" dirty="0" smtClean="0"/>
            </a:p>
          </p:txBody>
        </p:sp>
      </p:grpSp>
      <p:sp>
        <p:nvSpPr>
          <p:cNvPr id="106" name="105 Rectángulo redondeado"/>
          <p:cNvSpPr/>
          <p:nvPr/>
        </p:nvSpPr>
        <p:spPr>
          <a:xfrm>
            <a:off x="9848766" y="3097768"/>
            <a:ext cx="3587189" cy="554373"/>
          </a:xfrm>
          <a:prstGeom prst="roundRect">
            <a:avLst>
              <a:gd name="adj" fmla="val 11111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1400" dirty="0" smtClean="0"/>
              <a:t>Generación de 116.5 millones de toneladas de desechos sólidos</a:t>
            </a:r>
          </a:p>
        </p:txBody>
      </p:sp>
      <p:sp>
        <p:nvSpPr>
          <p:cNvPr id="110" name="109 Rectángulo redondeado"/>
          <p:cNvSpPr/>
          <p:nvPr/>
        </p:nvSpPr>
        <p:spPr>
          <a:xfrm>
            <a:off x="9848766" y="3097768"/>
            <a:ext cx="3587189" cy="554373"/>
          </a:xfrm>
          <a:prstGeom prst="roundRect">
            <a:avLst>
              <a:gd name="adj" fmla="val 11111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1400" dirty="0" smtClean="0"/>
              <a:t>Generación de 10,000 millones de  </a:t>
            </a:r>
            <a:r>
              <a:rPr lang="es-GT" sz="1400" dirty="0"/>
              <a:t>m</a:t>
            </a:r>
            <a:r>
              <a:rPr lang="es-GT" sz="1400" baseline="30000" dirty="0"/>
              <a:t>3 </a:t>
            </a:r>
            <a:r>
              <a:rPr lang="es-GT" sz="1400" baseline="30000" dirty="0" smtClean="0"/>
              <a:t> </a:t>
            </a:r>
            <a:r>
              <a:rPr lang="es-GT" sz="1400" dirty="0" smtClean="0"/>
              <a:t>de aguas residuales</a:t>
            </a:r>
          </a:p>
        </p:txBody>
      </p:sp>
      <p:sp>
        <p:nvSpPr>
          <p:cNvPr id="111" name="110 Rectángulo redondeado"/>
          <p:cNvSpPr/>
          <p:nvPr/>
        </p:nvSpPr>
        <p:spPr>
          <a:xfrm>
            <a:off x="9839860" y="3097768"/>
            <a:ext cx="3587189" cy="554373"/>
          </a:xfrm>
          <a:prstGeom prst="roundRect">
            <a:avLst>
              <a:gd name="adj" fmla="val 11111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1400" dirty="0" smtClean="0"/>
              <a:t>Emisión de 48.3 millones de toneladas equivalentes de CO</a:t>
            </a:r>
            <a:r>
              <a:rPr lang="es-GT" sz="1400" baseline="-25000" dirty="0" smtClean="0"/>
              <a:t>2</a:t>
            </a:r>
          </a:p>
        </p:txBody>
      </p:sp>
      <p:sp>
        <p:nvSpPr>
          <p:cNvPr id="105" name="104 Rectángulo redondeado"/>
          <p:cNvSpPr/>
          <p:nvPr/>
        </p:nvSpPr>
        <p:spPr>
          <a:xfrm>
            <a:off x="2152898" y="7089327"/>
            <a:ext cx="4705102" cy="1713524"/>
          </a:xfrm>
          <a:prstGeom prst="roundRect">
            <a:avLst>
              <a:gd name="adj" fmla="val 11111"/>
            </a:avLst>
          </a:prstGeom>
          <a:solidFill>
            <a:schemeClr val="lt1">
              <a:alpha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endParaRPr lang="es-GT" sz="1500" dirty="0" smtClean="0"/>
          </a:p>
        </p:txBody>
      </p:sp>
      <p:sp>
        <p:nvSpPr>
          <p:cNvPr id="116" name="115 Rectángulo redondeado"/>
          <p:cNvSpPr/>
          <p:nvPr/>
        </p:nvSpPr>
        <p:spPr>
          <a:xfrm>
            <a:off x="-4582651" y="2328634"/>
            <a:ext cx="4373347" cy="1818348"/>
          </a:xfrm>
          <a:prstGeom prst="roundRect">
            <a:avLst>
              <a:gd name="adj" fmla="val 11111"/>
            </a:avLst>
          </a:prstGeom>
          <a:solidFill>
            <a:schemeClr val="lt1">
              <a:alpha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endParaRPr lang="es-GT" sz="1500" dirty="0" smtClean="0"/>
          </a:p>
        </p:txBody>
      </p:sp>
      <p:sp>
        <p:nvSpPr>
          <p:cNvPr id="124" name="123 Rectángulo redondeado"/>
          <p:cNvSpPr/>
          <p:nvPr/>
        </p:nvSpPr>
        <p:spPr>
          <a:xfrm>
            <a:off x="-3745978" y="2669050"/>
            <a:ext cx="2700000" cy="110138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1500" dirty="0" smtClean="0"/>
              <a:t>Merma de poblaciones silvestres de la zona marino-costera (degradación de tierras contaminación de suelo y agua)</a:t>
            </a:r>
          </a:p>
        </p:txBody>
      </p:sp>
      <p:sp>
        <p:nvSpPr>
          <p:cNvPr id="91" name="90 Rectángulo redondeado"/>
          <p:cNvSpPr/>
          <p:nvPr/>
        </p:nvSpPr>
        <p:spPr>
          <a:xfrm>
            <a:off x="990600" y="5566391"/>
            <a:ext cx="2189192" cy="355943"/>
          </a:xfrm>
          <a:prstGeom prst="roundRect">
            <a:avLst>
              <a:gd name="adj" fmla="val 11111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80000">
                <a:schemeClr val="accent1">
                  <a:lumMod val="75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15% del territorio sobre utilizado y erosión de 148 millones de toneladas de suelo</a:t>
            </a:r>
            <a:endParaRPr lang="es-GT" sz="700" b="1" dirty="0"/>
          </a:p>
        </p:txBody>
      </p:sp>
      <p:sp>
        <p:nvSpPr>
          <p:cNvPr id="92" name="91 Rectángulo redondeado"/>
          <p:cNvSpPr/>
          <p:nvPr/>
        </p:nvSpPr>
        <p:spPr>
          <a:xfrm>
            <a:off x="990600" y="5960434"/>
            <a:ext cx="2189192" cy="211766"/>
          </a:xfrm>
          <a:prstGeom prst="roundRect">
            <a:avLst>
              <a:gd name="adj" fmla="val 11111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80000">
                <a:schemeClr val="accent1">
                  <a:lumMod val="75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Efectividad de manejo de áreas protegidas: </a:t>
            </a:r>
            <a:r>
              <a:rPr lang="es-GT" sz="700" b="1" u="sng" dirty="0" smtClean="0"/>
              <a:t>media</a:t>
            </a:r>
            <a:endParaRPr lang="es-GT" sz="700" b="1" u="sng" dirty="0"/>
          </a:p>
        </p:txBody>
      </p:sp>
      <p:sp>
        <p:nvSpPr>
          <p:cNvPr id="83" name="82 Rectángulo redondeado"/>
          <p:cNvSpPr/>
          <p:nvPr/>
        </p:nvSpPr>
        <p:spPr>
          <a:xfrm>
            <a:off x="800100" y="7909320"/>
            <a:ext cx="7543800" cy="2758679"/>
          </a:xfrm>
          <a:prstGeom prst="roundRect">
            <a:avLst>
              <a:gd name="adj" fmla="val 11111"/>
            </a:avLst>
          </a:prstGeom>
          <a:solidFill>
            <a:schemeClr val="lt1">
              <a:alpha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endParaRPr lang="es-GT" sz="1500" dirty="0" smtClean="0"/>
          </a:p>
          <a:p>
            <a:endParaRPr lang="es-GT" sz="1500" dirty="0"/>
          </a:p>
          <a:p>
            <a:endParaRPr lang="es-GT" sz="1500" dirty="0" smtClean="0"/>
          </a:p>
        </p:txBody>
      </p:sp>
      <p:grpSp>
        <p:nvGrpSpPr>
          <p:cNvPr id="93" name="92 Grupo"/>
          <p:cNvGrpSpPr/>
          <p:nvPr/>
        </p:nvGrpSpPr>
        <p:grpSpPr>
          <a:xfrm>
            <a:off x="2672821" y="7695480"/>
            <a:ext cx="3665256" cy="501218"/>
            <a:chOff x="6934200" y="2693858"/>
            <a:chExt cx="1564764" cy="213979"/>
          </a:xfrm>
        </p:grpSpPr>
        <p:sp>
          <p:nvSpPr>
            <p:cNvPr id="94" name="93 Rectángulo redondeado"/>
            <p:cNvSpPr/>
            <p:nvPr/>
          </p:nvSpPr>
          <p:spPr>
            <a:xfrm>
              <a:off x="7114200" y="2693858"/>
              <a:ext cx="1384764" cy="21397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pPr marL="266700"/>
              <a:r>
                <a:rPr lang="es-GT" sz="1400" dirty="0" smtClean="0"/>
                <a:t>Problemas de intensidad y eficiencia sistemática</a:t>
              </a:r>
            </a:p>
          </p:txBody>
        </p:sp>
        <p:sp>
          <p:nvSpPr>
            <p:cNvPr id="103" name="102 Rectángulo redondeado"/>
            <p:cNvSpPr/>
            <p:nvPr/>
          </p:nvSpPr>
          <p:spPr>
            <a:xfrm>
              <a:off x="6934200" y="2710847"/>
              <a:ext cx="180000" cy="180000"/>
            </a:xfrm>
            <a:prstGeom prst="roundRect">
              <a:avLst>
                <a:gd name="adj" fmla="val 11111"/>
              </a:avLst>
            </a:prstGeom>
            <a:gradFill>
              <a:gsLst>
                <a:gs pos="0">
                  <a:schemeClr val="tx2">
                    <a:lumMod val="50000"/>
                  </a:schemeClr>
                </a:gs>
                <a:gs pos="80000">
                  <a:schemeClr val="accent1">
                    <a:lumMod val="7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GT" sz="700" b="1" dirty="0"/>
            </a:p>
          </p:txBody>
        </p:sp>
      </p:grpSp>
      <p:sp>
        <p:nvSpPr>
          <p:cNvPr id="104" name="103 Rectángulo redondeado"/>
          <p:cNvSpPr/>
          <p:nvPr/>
        </p:nvSpPr>
        <p:spPr>
          <a:xfrm>
            <a:off x="2497876" y="7687690"/>
            <a:ext cx="4030387" cy="516798"/>
          </a:xfrm>
          <a:prstGeom prst="roundRect">
            <a:avLst>
              <a:gd name="adj" fmla="val 11111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80000">
                <a:schemeClr val="accent1">
                  <a:lumMod val="75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1400" dirty="0" smtClean="0"/>
              <a:t>15% del territorio sobre utilizado y erosión de 148 millones de toneladas de suelo</a:t>
            </a:r>
          </a:p>
        </p:txBody>
      </p:sp>
      <p:sp>
        <p:nvSpPr>
          <p:cNvPr id="134" name="133 Rectángulo redondeado"/>
          <p:cNvSpPr/>
          <p:nvPr/>
        </p:nvSpPr>
        <p:spPr>
          <a:xfrm>
            <a:off x="2505496" y="7687690"/>
            <a:ext cx="4030387" cy="516798"/>
          </a:xfrm>
          <a:prstGeom prst="roundRect">
            <a:avLst>
              <a:gd name="adj" fmla="val 11111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80000">
                <a:schemeClr val="accent1">
                  <a:lumMod val="75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1400" dirty="0" smtClean="0"/>
              <a:t>Efectividad de manejo de áreas protegidas: </a:t>
            </a:r>
            <a:r>
              <a:rPr lang="es-GT" sz="1400" b="1" dirty="0" smtClean="0"/>
              <a:t>media</a:t>
            </a:r>
            <a:endParaRPr lang="es-GT" sz="1400" b="1" dirty="0"/>
          </a:p>
        </p:txBody>
      </p:sp>
      <p:sp>
        <p:nvSpPr>
          <p:cNvPr id="77" name="76 Rectángulo redondeado"/>
          <p:cNvSpPr/>
          <p:nvPr/>
        </p:nvSpPr>
        <p:spPr>
          <a:xfrm>
            <a:off x="2497876" y="7662754"/>
            <a:ext cx="4030387" cy="516798"/>
          </a:xfrm>
          <a:prstGeom prst="roundRect">
            <a:avLst>
              <a:gd name="adj" fmla="val 11111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80000">
                <a:schemeClr val="accent1">
                  <a:lumMod val="75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1400" dirty="0"/>
              <a:t>Í</a:t>
            </a:r>
            <a:r>
              <a:rPr lang="es-GT" sz="1400" dirty="0" smtClean="0"/>
              <a:t>ndice </a:t>
            </a:r>
            <a:r>
              <a:rPr lang="es-GT" sz="1400" dirty="0"/>
              <a:t>de Desempeño Ambiental (EPI): 54%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GT" sz="1400" dirty="0"/>
              <a:t>Posición 104 de 163 países evaluados en </a:t>
            </a:r>
            <a:r>
              <a:rPr lang="es-GT" sz="1400" dirty="0" smtClean="0"/>
              <a:t>2010</a:t>
            </a:r>
            <a:endParaRPr lang="es-GT" sz="1400" dirty="0"/>
          </a:p>
        </p:txBody>
      </p:sp>
      <p:graphicFrame>
        <p:nvGraphicFramePr>
          <p:cNvPr id="78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4329172"/>
              </p:ext>
            </p:extLst>
          </p:nvPr>
        </p:nvGraphicFramePr>
        <p:xfrm>
          <a:off x="1858463" y="3781710"/>
          <a:ext cx="5224565" cy="2024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6185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4302E-6 L 0.76076 0.0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8" y="3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4302E-6 L 0.76076 0.0078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8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062E-6 L -0.7776 -0.0124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89" y="-62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062E-6 L -0.7776 -0.012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89" y="-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062E-6 L -0.7776 -0.012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89" y="-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062E-6 L -0.7776 -0.0124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89" y="-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062E-6 L -0.7776 -0.0124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89" y="-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-0.6696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49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-0.6696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-2.77778E-6 -0.6807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8.33333E-7 -0.6696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-0.66967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-8.33333E-7 -0.66967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53" grpId="0" animBg="1"/>
      <p:bldP spid="54" grpId="0" animBg="1"/>
      <p:bldP spid="55" grpId="0" animBg="1"/>
      <p:bldP spid="58" grpId="0" animBg="1"/>
      <p:bldP spid="115" grpId="0" animBg="1"/>
      <p:bldP spid="115" grpId="1" animBg="1"/>
      <p:bldP spid="106" grpId="0" animBg="1"/>
      <p:bldP spid="106" grpId="1" animBg="1"/>
      <p:bldP spid="110" grpId="0" animBg="1"/>
      <p:bldP spid="110" grpId="1" animBg="1"/>
      <p:bldP spid="111" grpId="0" animBg="1"/>
      <p:bldP spid="111" grpId="1" animBg="1"/>
      <p:bldP spid="105" grpId="0" animBg="1"/>
      <p:bldP spid="105" grpId="1" animBg="1"/>
      <p:bldP spid="116" grpId="0" animBg="1"/>
      <p:bldP spid="116" grpId="1" animBg="1"/>
      <p:bldP spid="124" grpId="0" animBg="1"/>
      <p:bldP spid="124" grpId="1" animBg="1"/>
      <p:bldP spid="91" grpId="0" animBg="1"/>
      <p:bldP spid="92" grpId="0" animBg="1"/>
      <p:bldP spid="83" grpId="0" animBg="1"/>
      <p:bldP spid="83" grpId="1" animBg="1"/>
      <p:bldP spid="104" grpId="0" animBg="1"/>
      <p:bldP spid="104" grpId="1" animBg="1"/>
      <p:bldP spid="134" grpId="0" animBg="1"/>
      <p:bldP spid="134" grpId="1" animBg="1"/>
      <p:bldP spid="77" grpId="0" animBg="1"/>
      <p:bldP spid="77" grpId="1" animBg="1"/>
      <p:bldGraphic spid="78" grpId="0">
        <p:bldAsOne/>
      </p:bldGraphic>
      <p:bldGraphic spid="78" grpId="1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103188"/>
            <a:ext cx="9285288" cy="706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2 Grupo"/>
          <p:cNvGrpSpPr/>
          <p:nvPr/>
        </p:nvGrpSpPr>
        <p:grpSpPr>
          <a:xfrm>
            <a:off x="1947093" y="1858082"/>
            <a:ext cx="5089736" cy="2638425"/>
            <a:chOff x="1947093" y="1858082"/>
            <a:chExt cx="5089736" cy="2638425"/>
          </a:xfrm>
        </p:grpSpPr>
        <p:sp>
          <p:nvSpPr>
            <p:cNvPr id="42" name="41 Forma en L"/>
            <p:cNvSpPr/>
            <p:nvPr/>
          </p:nvSpPr>
          <p:spPr>
            <a:xfrm flipH="1">
              <a:off x="1947093" y="1858082"/>
              <a:ext cx="5089736" cy="2638425"/>
            </a:xfrm>
            <a:prstGeom prst="corner">
              <a:avLst>
                <a:gd name="adj1" fmla="val 63832"/>
                <a:gd name="adj2" fmla="val 234146"/>
              </a:avLst>
            </a:prstGeom>
            <a:gradFill flip="none" rotWithShape="0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endParaRPr lang="es-GT" dirty="0"/>
            </a:p>
          </p:txBody>
        </p:sp>
        <p:sp>
          <p:nvSpPr>
            <p:cNvPr id="43" name="42 Rectángulo"/>
            <p:cNvSpPr/>
            <p:nvPr/>
          </p:nvSpPr>
          <p:spPr>
            <a:xfrm>
              <a:off x="1947093" y="1867607"/>
              <a:ext cx="5089736" cy="2628900"/>
            </a:xfrm>
            <a:prstGeom prst="rect">
              <a:avLst/>
            </a:prstGeom>
            <a:solidFill>
              <a:schemeClr val="lt1">
                <a:alpha val="49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s-GT" sz="2400" b="1" dirty="0" smtClean="0"/>
                <a:t>Estado y tendencias</a:t>
              </a:r>
              <a:endParaRPr lang="es-GT" b="1" dirty="0" smtClean="0"/>
            </a:p>
            <a:p>
              <a:endParaRPr lang="es-GT" sz="1200" b="1" dirty="0" smtClean="0"/>
            </a:p>
            <a:p>
              <a:r>
                <a:rPr lang="es-ES" b="1" dirty="0" smtClean="0"/>
                <a:t>Bosque:  </a:t>
              </a:r>
              <a:r>
                <a:rPr lang="es-ES" dirty="0" smtClean="0"/>
                <a:t>Deforestación</a:t>
              </a:r>
            </a:p>
            <a:p>
              <a:r>
                <a:rPr lang="es-ES" b="1" dirty="0" smtClean="0"/>
                <a:t>Agua:</a:t>
              </a:r>
              <a:r>
                <a:rPr lang="es-ES" dirty="0" smtClean="0"/>
                <a:t> Enfoque extractivo</a:t>
              </a:r>
              <a:endParaRPr lang="es-ES" b="1" dirty="0" smtClean="0"/>
            </a:p>
            <a:p>
              <a:r>
                <a:rPr lang="es-ES" b="1" dirty="0" smtClean="0"/>
                <a:t>Recursos del subsuelo: </a:t>
              </a:r>
              <a:r>
                <a:rPr lang="es-ES" dirty="0" smtClean="0"/>
                <a:t>Agotamiento y conflictividad</a:t>
              </a:r>
              <a:endParaRPr lang="es-ES" b="1" dirty="0" smtClean="0"/>
            </a:p>
            <a:p>
              <a:r>
                <a:rPr lang="es-ES" b="1" dirty="0" smtClean="0"/>
                <a:t>Zona marino-costera:</a:t>
              </a:r>
              <a:r>
                <a:rPr lang="es-ES" dirty="0" smtClean="0"/>
                <a:t> Degradación y pobreza</a:t>
              </a:r>
              <a:endParaRPr lang="es-ES" b="1" dirty="0" smtClean="0"/>
            </a:p>
            <a:p>
              <a:r>
                <a:rPr lang="es-ES" b="1" dirty="0" smtClean="0"/>
                <a:t>Calidad ambiental (contaminantes sólidos, líquidos y gaseosos)</a:t>
              </a:r>
              <a:r>
                <a:rPr lang="es-GT" dirty="0" smtClean="0"/>
                <a:t>: Deterioro creciente</a:t>
              </a:r>
            </a:p>
          </p:txBody>
        </p:sp>
        <p:cxnSp>
          <p:nvCxnSpPr>
            <p:cNvPr id="44" name="43 Conector recto"/>
            <p:cNvCxnSpPr/>
            <p:nvPr/>
          </p:nvCxnSpPr>
          <p:spPr>
            <a:xfrm>
              <a:off x="2163117" y="2248607"/>
              <a:ext cx="2467969" cy="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22 Grupo"/>
          <p:cNvGrpSpPr/>
          <p:nvPr/>
        </p:nvGrpSpPr>
        <p:grpSpPr>
          <a:xfrm>
            <a:off x="6529893" y="4191000"/>
            <a:ext cx="1515275" cy="1334322"/>
            <a:chOff x="846925" y="2475678"/>
            <a:chExt cx="1515275" cy="1334322"/>
          </a:xfrm>
        </p:grpSpPr>
        <p:sp>
          <p:nvSpPr>
            <p:cNvPr id="24" name="23 Rectángulo"/>
            <p:cNvSpPr/>
            <p:nvPr/>
          </p:nvSpPr>
          <p:spPr>
            <a:xfrm>
              <a:off x="846925" y="2475678"/>
              <a:ext cx="1515275" cy="1334322"/>
            </a:xfrm>
            <a:prstGeom prst="rect">
              <a:avLst/>
            </a:prstGeom>
            <a:solidFill>
              <a:schemeClr val="l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es-GT" sz="1600" b="1" dirty="0" smtClean="0"/>
            </a:p>
          </p:txBody>
        </p:sp>
        <p:sp>
          <p:nvSpPr>
            <p:cNvPr id="25" name="24 Rectángulo"/>
            <p:cNvSpPr/>
            <p:nvPr/>
          </p:nvSpPr>
          <p:spPr>
            <a:xfrm flipH="1">
              <a:off x="990600" y="2893394"/>
              <a:ext cx="303594" cy="57048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>
                  <a:solidFill>
                    <a:schemeClr val="tx1"/>
                  </a:solidFill>
                </a:rPr>
                <a:t>p</a:t>
              </a:r>
              <a:r>
                <a:rPr lang="es-GT" sz="1050" b="1" dirty="0" smtClean="0">
                  <a:solidFill>
                    <a:schemeClr val="tx1"/>
                  </a:solidFill>
                </a:rPr>
                <a:t> </a:t>
              </a:r>
              <a:endParaRPr lang="es-GT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25 Rectángulo"/>
            <p:cNvSpPr/>
            <p:nvPr/>
          </p:nvSpPr>
          <p:spPr>
            <a:xfrm flipH="1">
              <a:off x="1391988" y="2597164"/>
              <a:ext cx="375027" cy="24402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FM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27" name="26 Rectángulo"/>
            <p:cNvSpPr/>
            <p:nvPr/>
          </p:nvSpPr>
          <p:spPr>
            <a:xfrm flipH="1">
              <a:off x="1391988" y="3063476"/>
              <a:ext cx="375027" cy="230321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R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28" name="27 Rectángulo"/>
            <p:cNvSpPr/>
            <p:nvPr/>
          </p:nvSpPr>
          <p:spPr>
            <a:xfrm flipH="1">
              <a:off x="1396453" y="3543843"/>
              <a:ext cx="366098" cy="13701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E y T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29" name="28 Rectángulo"/>
            <p:cNvSpPr/>
            <p:nvPr/>
          </p:nvSpPr>
          <p:spPr>
            <a:xfrm flipH="1">
              <a:off x="1872206" y="2843196"/>
              <a:ext cx="325334" cy="670882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I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30" name="29 Conector angular"/>
            <p:cNvCxnSpPr>
              <a:stCxn id="26" idx="3"/>
              <a:endCxn id="25" idx="0"/>
            </p:cNvCxnSpPr>
            <p:nvPr/>
          </p:nvCxnSpPr>
          <p:spPr>
            <a:xfrm rot="10800000" flipV="1">
              <a:off x="1142396" y="2719176"/>
              <a:ext cx="249590" cy="174218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30 Conector angular"/>
            <p:cNvCxnSpPr>
              <a:stCxn id="27" idx="3"/>
              <a:endCxn id="25" idx="1"/>
            </p:cNvCxnSpPr>
            <p:nvPr/>
          </p:nvCxnSpPr>
          <p:spPr>
            <a:xfrm rot="10800000">
              <a:off x="1294194" y="3178637"/>
              <a:ext cx="97794" cy="0"/>
            </a:xfrm>
            <a:prstGeom prst="bentConnector3">
              <a:avLst>
                <a:gd name="adj1" fmla="val 50000"/>
              </a:avLst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16 Conector angular"/>
            <p:cNvCxnSpPr>
              <a:stCxn id="25" idx="2"/>
              <a:endCxn id="28" idx="3"/>
            </p:cNvCxnSpPr>
            <p:nvPr/>
          </p:nvCxnSpPr>
          <p:spPr>
            <a:xfrm rot="16200000" flipH="1">
              <a:off x="1195190" y="3411086"/>
              <a:ext cx="148470" cy="254055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32 Conector angular"/>
            <p:cNvCxnSpPr>
              <a:stCxn id="27" idx="1"/>
              <a:endCxn id="29" idx="3"/>
            </p:cNvCxnSpPr>
            <p:nvPr/>
          </p:nvCxnSpPr>
          <p:spPr>
            <a:xfrm flipV="1">
              <a:off x="1767015" y="3178637"/>
              <a:ext cx="105191" cy="0"/>
            </a:xfrm>
            <a:prstGeom prst="bentConnector3">
              <a:avLst>
                <a:gd name="adj1" fmla="val 50000"/>
              </a:avLst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23 Conector angular"/>
            <p:cNvCxnSpPr>
              <a:stCxn id="29" idx="0"/>
              <a:endCxn id="26" idx="1"/>
            </p:cNvCxnSpPr>
            <p:nvPr/>
          </p:nvCxnSpPr>
          <p:spPr>
            <a:xfrm rot="16200000" flipV="1">
              <a:off x="1838934" y="2647256"/>
              <a:ext cx="124020" cy="267859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26 Conector angular"/>
            <p:cNvCxnSpPr>
              <a:stCxn id="29" idx="2"/>
              <a:endCxn id="28" idx="1"/>
            </p:cNvCxnSpPr>
            <p:nvPr/>
          </p:nvCxnSpPr>
          <p:spPr>
            <a:xfrm rot="5400000">
              <a:off x="1849576" y="3427052"/>
              <a:ext cx="98272" cy="272323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35 Conector recto de flecha"/>
            <p:cNvCxnSpPr>
              <a:stCxn id="27" idx="0"/>
              <a:endCxn id="26" idx="2"/>
            </p:cNvCxnSpPr>
            <p:nvPr/>
          </p:nvCxnSpPr>
          <p:spPr>
            <a:xfrm flipV="1">
              <a:off x="1579501" y="2841187"/>
              <a:ext cx="0" cy="222289"/>
            </a:xfrm>
            <a:prstGeom prst="straightConnector1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36 Conector recto de flecha"/>
            <p:cNvCxnSpPr>
              <a:stCxn id="27" idx="2"/>
              <a:endCxn id="28" idx="0"/>
            </p:cNvCxnSpPr>
            <p:nvPr/>
          </p:nvCxnSpPr>
          <p:spPr>
            <a:xfrm>
              <a:off x="1579501" y="3293796"/>
              <a:ext cx="0" cy="250046"/>
            </a:xfrm>
            <a:prstGeom prst="straightConnector1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147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0" y="0"/>
            <a:ext cx="9144000" cy="6877050"/>
            <a:chOff x="0" y="0"/>
            <a:chExt cx="9144000" cy="6877050"/>
          </a:xfrm>
        </p:grpSpPr>
        <p:sp>
          <p:nvSpPr>
            <p:cNvPr id="28" name="27 Forma en L"/>
            <p:cNvSpPr/>
            <p:nvPr/>
          </p:nvSpPr>
          <p:spPr>
            <a:xfrm flipH="1">
              <a:off x="0" y="2971800"/>
              <a:ext cx="9144000" cy="3905250"/>
            </a:xfrm>
            <a:prstGeom prst="corner">
              <a:avLst>
                <a:gd name="adj1" fmla="val 63832"/>
                <a:gd name="adj2" fmla="val 100057"/>
              </a:avLst>
            </a:prstGeom>
            <a:gradFill flip="none" rotWithShape="0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r>
                <a:rPr lang="es-GT" dirty="0" smtClean="0"/>
                <a:t>Ambiente natural</a:t>
              </a:r>
              <a:endParaRPr lang="es-GT" dirty="0"/>
            </a:p>
          </p:txBody>
        </p:sp>
        <p:sp>
          <p:nvSpPr>
            <p:cNvPr id="29" name="28 Forma en L"/>
            <p:cNvSpPr/>
            <p:nvPr/>
          </p:nvSpPr>
          <p:spPr>
            <a:xfrm rot="10800000" flipH="1">
              <a:off x="0" y="0"/>
              <a:ext cx="9144000" cy="5124450"/>
            </a:xfrm>
            <a:prstGeom prst="corner">
              <a:avLst>
                <a:gd name="adj1" fmla="val 81256"/>
                <a:gd name="adj2" fmla="val 123915"/>
              </a:avLst>
            </a:prstGeom>
            <a:solidFill>
              <a:schemeClr val="bg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s-GT" dirty="0"/>
            </a:p>
          </p:txBody>
        </p:sp>
        <p:sp>
          <p:nvSpPr>
            <p:cNvPr id="30" name="29 CuadroTexto"/>
            <p:cNvSpPr txBox="1"/>
            <p:nvPr/>
          </p:nvSpPr>
          <p:spPr>
            <a:xfrm>
              <a:off x="0" y="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GT" dirty="0">
                  <a:solidFill>
                    <a:schemeClr val="bg1"/>
                  </a:solidFill>
                  <a:latin typeface="+mn-lt"/>
                </a:rPr>
                <a:t>Sociedad </a:t>
              </a:r>
              <a:r>
                <a:rPr lang="es-GT" dirty="0" smtClean="0">
                  <a:solidFill>
                    <a:schemeClr val="bg1"/>
                  </a:solidFill>
                  <a:latin typeface="+mn-lt"/>
                </a:rPr>
                <a:t>Humana</a:t>
              </a:r>
              <a:endParaRPr lang="es-GT" dirty="0">
                <a:solidFill>
                  <a:schemeClr val="bg1"/>
                </a:solidFill>
                <a:latin typeface="+mn-lt"/>
              </a:endParaRPr>
            </a:p>
          </p:txBody>
        </p:sp>
        <p:grpSp>
          <p:nvGrpSpPr>
            <p:cNvPr id="32" name="31 Grupo"/>
            <p:cNvGrpSpPr/>
            <p:nvPr/>
          </p:nvGrpSpPr>
          <p:grpSpPr>
            <a:xfrm>
              <a:off x="2987824" y="5257800"/>
              <a:ext cx="3024336" cy="1562100"/>
              <a:chOff x="2987824" y="5257800"/>
              <a:chExt cx="3024336" cy="1562100"/>
            </a:xfrm>
          </p:grpSpPr>
          <p:sp>
            <p:nvSpPr>
              <p:cNvPr id="33" name="32 Rectángulo"/>
              <p:cNvSpPr/>
              <p:nvPr/>
            </p:nvSpPr>
            <p:spPr>
              <a:xfrm>
                <a:off x="2987824" y="5257800"/>
                <a:ext cx="3024336" cy="1562100"/>
              </a:xfrm>
              <a:prstGeom prst="rect">
                <a:avLst/>
              </a:prstGeom>
              <a:solidFill>
                <a:schemeClr val="lt1">
                  <a:alpha val="80000"/>
                </a:scheme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r>
                  <a:rPr lang="es-GT" sz="1600" b="1" dirty="0" smtClean="0"/>
                  <a:t>Estado y tendencias</a:t>
                </a:r>
                <a:endParaRPr lang="es-GT" sz="1200" b="1" dirty="0" smtClean="0"/>
              </a:p>
              <a:p>
                <a:endParaRPr lang="es-GT" sz="1000" b="1" dirty="0" smtClean="0"/>
              </a:p>
              <a:p>
                <a:pPr algn="ctr"/>
                <a:r>
                  <a:rPr lang="es-ES" sz="1050" b="1" dirty="0" smtClean="0"/>
                  <a:t>Bosque</a:t>
                </a:r>
                <a:r>
                  <a:rPr lang="es-ES" sz="1050" b="1" dirty="0"/>
                  <a:t>:  </a:t>
                </a:r>
                <a:r>
                  <a:rPr lang="es-ES" sz="1050" dirty="0"/>
                  <a:t>Deforestación</a:t>
                </a:r>
              </a:p>
              <a:p>
                <a:pPr algn="ctr"/>
                <a:r>
                  <a:rPr lang="es-ES" sz="1050" b="1" dirty="0"/>
                  <a:t>Agua:</a:t>
                </a:r>
                <a:r>
                  <a:rPr lang="es-ES" sz="1050" dirty="0"/>
                  <a:t> Enfoque extractivo</a:t>
                </a:r>
                <a:endParaRPr lang="es-ES" sz="1050" b="1" dirty="0"/>
              </a:p>
              <a:p>
                <a:pPr algn="ctr"/>
                <a:r>
                  <a:rPr lang="es-ES" sz="1050" b="1" dirty="0"/>
                  <a:t>Recursos del subsuelo: </a:t>
                </a:r>
                <a:r>
                  <a:rPr lang="es-ES" sz="1050" dirty="0"/>
                  <a:t>Agotamiento y conflictividad</a:t>
                </a:r>
                <a:endParaRPr lang="es-ES" sz="1050" b="1" dirty="0"/>
              </a:p>
              <a:p>
                <a:pPr algn="ctr"/>
                <a:r>
                  <a:rPr lang="es-ES" sz="1050" b="1" dirty="0"/>
                  <a:t>Zona marino-costera:</a:t>
                </a:r>
                <a:r>
                  <a:rPr lang="es-ES" sz="1050" dirty="0"/>
                  <a:t> Degradación y pobreza</a:t>
                </a:r>
                <a:endParaRPr lang="es-ES" sz="1050" b="1" dirty="0"/>
              </a:p>
              <a:p>
                <a:pPr algn="ctr"/>
                <a:r>
                  <a:rPr lang="es-ES" sz="1050" b="1" dirty="0"/>
                  <a:t>Calidad ambiental (contaminantes sólidos, líquidos y gaseosos)</a:t>
                </a:r>
                <a:r>
                  <a:rPr lang="es-GT" sz="1050" dirty="0"/>
                  <a:t>: Deterioro creciente</a:t>
                </a:r>
              </a:p>
            </p:txBody>
          </p:sp>
          <p:cxnSp>
            <p:nvCxnSpPr>
              <p:cNvPr id="34" name="33 Conector recto"/>
              <p:cNvCxnSpPr/>
              <p:nvPr/>
            </p:nvCxnSpPr>
            <p:spPr>
              <a:xfrm>
                <a:off x="3203848" y="5638800"/>
                <a:ext cx="1596752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5" name="34 Grupo"/>
          <p:cNvGrpSpPr/>
          <p:nvPr/>
        </p:nvGrpSpPr>
        <p:grpSpPr>
          <a:xfrm>
            <a:off x="2160767" y="1001943"/>
            <a:ext cx="4545060" cy="3986213"/>
            <a:chOff x="2280305" y="1295399"/>
            <a:chExt cx="4545060" cy="3986213"/>
          </a:xfrm>
        </p:grpSpPr>
        <p:sp>
          <p:nvSpPr>
            <p:cNvPr id="36" name="35 Forma en L"/>
            <p:cNvSpPr/>
            <p:nvPr/>
          </p:nvSpPr>
          <p:spPr>
            <a:xfrm flipH="1">
              <a:off x="2280305" y="3581400"/>
              <a:ext cx="4535532" cy="1700212"/>
            </a:xfrm>
            <a:prstGeom prst="corner">
              <a:avLst>
                <a:gd name="adj1" fmla="val 63832"/>
                <a:gd name="adj2" fmla="val 616830"/>
              </a:avLst>
            </a:prstGeom>
            <a:gradFill flip="none" rotWithShape="0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endParaRPr lang="es-GT" dirty="0"/>
            </a:p>
          </p:txBody>
        </p:sp>
        <p:sp>
          <p:nvSpPr>
            <p:cNvPr id="37" name="36 Rectángulo"/>
            <p:cNvSpPr/>
            <p:nvPr/>
          </p:nvSpPr>
          <p:spPr>
            <a:xfrm>
              <a:off x="2280305" y="1295399"/>
              <a:ext cx="4545060" cy="2286001"/>
            </a:xfrm>
            <a:prstGeom prst="rect">
              <a:avLst/>
            </a:pr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GT"/>
            </a:p>
          </p:txBody>
        </p:sp>
        <p:sp>
          <p:nvSpPr>
            <p:cNvPr id="38" name="37 Rectángulo"/>
            <p:cNvSpPr/>
            <p:nvPr/>
          </p:nvSpPr>
          <p:spPr>
            <a:xfrm>
              <a:off x="2289831" y="1295399"/>
              <a:ext cx="4535534" cy="3986213"/>
            </a:xfrm>
            <a:prstGeom prst="rect">
              <a:avLst/>
            </a:prstGeom>
            <a:solidFill>
              <a:schemeClr val="lt1">
                <a:alpha val="35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s-GT" sz="3200" b="1" dirty="0" smtClean="0"/>
                <a:t>Presión</a:t>
              </a:r>
              <a:endParaRPr lang="es-GT" sz="2400" b="1" dirty="0" smtClean="0"/>
            </a:p>
            <a:p>
              <a:pPr lvl="0"/>
              <a:endParaRPr lang="es-GT" sz="1600" b="1" dirty="0" smtClean="0"/>
            </a:p>
            <a:p>
              <a:r>
                <a:rPr lang="es-GT" sz="1400" b="1" dirty="0" smtClean="0">
                  <a:sym typeface="Wingdings" pitchFamily="2" charset="2"/>
                </a:rPr>
                <a:t></a:t>
              </a:r>
              <a:r>
                <a:rPr lang="es-GT" sz="1400" b="1" dirty="0" smtClean="0"/>
                <a:t>PRESION POR MATERIALES</a:t>
              </a:r>
            </a:p>
            <a:p>
              <a:r>
                <a:rPr lang="es-ES" sz="1400" b="1" dirty="0" smtClean="0">
                  <a:sym typeface="Wingdings" pitchFamily="2" charset="2"/>
                </a:rPr>
                <a:t></a:t>
              </a:r>
              <a:r>
                <a:rPr lang="es-ES" sz="1400" b="1" dirty="0" smtClean="0"/>
                <a:t>PRESION ENERGIA</a:t>
              </a:r>
            </a:p>
            <a:p>
              <a:r>
                <a:rPr lang="es-ES" sz="1400" b="1" dirty="0" smtClean="0">
                  <a:sym typeface="Wingdings" pitchFamily="2" charset="2"/>
                </a:rPr>
                <a:t></a:t>
              </a:r>
              <a:r>
                <a:rPr lang="es-ES" sz="1400" b="1" dirty="0" smtClean="0"/>
                <a:t>PRESION POR ESPACIO</a:t>
              </a:r>
              <a:endParaRPr lang="es-GT" sz="1400" dirty="0" smtClean="0"/>
            </a:p>
            <a:p>
              <a:pPr marL="171450" indent="-171450"/>
              <a:endParaRPr lang="es-GT" sz="1400" b="1" dirty="0"/>
            </a:p>
            <a:p>
              <a:pPr marL="171450" indent="-171450"/>
              <a:endParaRPr lang="es-GT" sz="1400" b="1" dirty="0" smtClean="0"/>
            </a:p>
            <a:p>
              <a:pPr marL="171450" indent="-171450"/>
              <a:endParaRPr lang="es-GT" sz="1400" b="1" dirty="0"/>
            </a:p>
            <a:p>
              <a:pPr marL="171450" indent="-171450"/>
              <a:endParaRPr lang="es-GT" sz="1400" b="1" dirty="0" smtClean="0"/>
            </a:p>
            <a:p>
              <a:pPr marL="171450" indent="-171450"/>
              <a:endParaRPr lang="es-GT" sz="1400" b="1" dirty="0" smtClean="0"/>
            </a:p>
            <a:p>
              <a:pPr marL="171450" indent="-171450"/>
              <a:endParaRPr lang="es-GT" sz="1400" b="1" dirty="0" smtClean="0"/>
            </a:p>
            <a:p>
              <a:pPr marL="171450" indent="-171450"/>
              <a:endParaRPr lang="es-GT" sz="1400" b="1" dirty="0" smtClean="0"/>
            </a:p>
            <a:p>
              <a:pPr marL="171450" indent="-171450"/>
              <a:r>
                <a:rPr lang="es-GT" sz="1400" b="1" dirty="0" smtClean="0">
                  <a:sym typeface="Wingdings" pitchFamily="2" charset="2"/>
                </a:rPr>
                <a:t></a:t>
              </a:r>
              <a:r>
                <a:rPr lang="es-GT" sz="1400" b="1" dirty="0" smtClean="0"/>
                <a:t>EVENTOS NATURALES</a:t>
              </a:r>
              <a:endParaRPr lang="es-GT" sz="1400" dirty="0" smtClean="0"/>
            </a:p>
          </p:txBody>
        </p:sp>
        <p:cxnSp>
          <p:nvCxnSpPr>
            <p:cNvPr id="39" name="38 Conector recto"/>
            <p:cNvCxnSpPr/>
            <p:nvPr/>
          </p:nvCxnSpPr>
          <p:spPr>
            <a:xfrm>
              <a:off x="2514600" y="1905000"/>
              <a:ext cx="381000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39 Grupo"/>
          <p:cNvGrpSpPr/>
          <p:nvPr/>
        </p:nvGrpSpPr>
        <p:grpSpPr>
          <a:xfrm>
            <a:off x="6410355" y="3897544"/>
            <a:ext cx="1515275" cy="1334322"/>
            <a:chOff x="846925" y="2475678"/>
            <a:chExt cx="1515275" cy="1334322"/>
          </a:xfrm>
        </p:grpSpPr>
        <p:sp>
          <p:nvSpPr>
            <p:cNvPr id="41" name="40 Rectángulo"/>
            <p:cNvSpPr/>
            <p:nvPr/>
          </p:nvSpPr>
          <p:spPr>
            <a:xfrm>
              <a:off x="846925" y="2475678"/>
              <a:ext cx="1515275" cy="1334322"/>
            </a:xfrm>
            <a:prstGeom prst="rect">
              <a:avLst/>
            </a:prstGeom>
            <a:solidFill>
              <a:schemeClr val="l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es-GT" sz="1600" b="1" dirty="0" smtClean="0"/>
            </a:p>
          </p:txBody>
        </p:sp>
        <p:sp>
          <p:nvSpPr>
            <p:cNvPr id="42" name="41 Rectángulo"/>
            <p:cNvSpPr/>
            <p:nvPr/>
          </p:nvSpPr>
          <p:spPr>
            <a:xfrm flipH="1">
              <a:off x="990600" y="2893394"/>
              <a:ext cx="303594" cy="570486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>
                  <a:solidFill>
                    <a:schemeClr val="tx1"/>
                  </a:solidFill>
                </a:rPr>
                <a:t>p</a:t>
              </a:r>
              <a:r>
                <a:rPr lang="es-GT" sz="1050" b="1" dirty="0" smtClean="0">
                  <a:solidFill>
                    <a:schemeClr val="tx1"/>
                  </a:solidFill>
                </a:rPr>
                <a:t> </a:t>
              </a:r>
              <a:endParaRPr lang="es-GT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43" name="42 Rectángulo"/>
            <p:cNvSpPr/>
            <p:nvPr/>
          </p:nvSpPr>
          <p:spPr>
            <a:xfrm flipH="1">
              <a:off x="1391988" y="2597164"/>
              <a:ext cx="375027" cy="24402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FM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44" name="43 Rectángulo"/>
            <p:cNvSpPr/>
            <p:nvPr/>
          </p:nvSpPr>
          <p:spPr>
            <a:xfrm flipH="1">
              <a:off x="1391988" y="3063476"/>
              <a:ext cx="375027" cy="230321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R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45" name="44 Rectángulo"/>
            <p:cNvSpPr/>
            <p:nvPr/>
          </p:nvSpPr>
          <p:spPr>
            <a:xfrm flipH="1">
              <a:off x="1396453" y="3543843"/>
              <a:ext cx="366098" cy="137011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E y T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46" name="45 Rectángulo"/>
            <p:cNvSpPr/>
            <p:nvPr/>
          </p:nvSpPr>
          <p:spPr>
            <a:xfrm flipH="1">
              <a:off x="1872206" y="2843196"/>
              <a:ext cx="325334" cy="670882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I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47" name="46 Conector angular"/>
            <p:cNvCxnSpPr>
              <a:stCxn id="43" idx="3"/>
              <a:endCxn id="42" idx="0"/>
            </p:cNvCxnSpPr>
            <p:nvPr/>
          </p:nvCxnSpPr>
          <p:spPr>
            <a:xfrm rot="10800000" flipV="1">
              <a:off x="1142396" y="2719176"/>
              <a:ext cx="249590" cy="174218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47 Conector angular"/>
            <p:cNvCxnSpPr>
              <a:stCxn id="44" idx="3"/>
              <a:endCxn id="42" idx="1"/>
            </p:cNvCxnSpPr>
            <p:nvPr/>
          </p:nvCxnSpPr>
          <p:spPr>
            <a:xfrm rot="10800000">
              <a:off x="1294194" y="3178637"/>
              <a:ext cx="97794" cy="0"/>
            </a:xfrm>
            <a:prstGeom prst="bentConnector3">
              <a:avLst>
                <a:gd name="adj1" fmla="val 50000"/>
              </a:avLst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16 Conector angular"/>
            <p:cNvCxnSpPr>
              <a:stCxn id="42" idx="2"/>
              <a:endCxn id="45" idx="3"/>
            </p:cNvCxnSpPr>
            <p:nvPr/>
          </p:nvCxnSpPr>
          <p:spPr>
            <a:xfrm rot="16200000" flipH="1">
              <a:off x="1195190" y="3411086"/>
              <a:ext cx="148470" cy="254055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49 Conector angular"/>
            <p:cNvCxnSpPr>
              <a:stCxn id="44" idx="1"/>
              <a:endCxn id="46" idx="3"/>
            </p:cNvCxnSpPr>
            <p:nvPr/>
          </p:nvCxnSpPr>
          <p:spPr>
            <a:xfrm flipV="1">
              <a:off x="1767015" y="3178637"/>
              <a:ext cx="105191" cy="0"/>
            </a:xfrm>
            <a:prstGeom prst="bentConnector3">
              <a:avLst>
                <a:gd name="adj1" fmla="val 50000"/>
              </a:avLst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23 Conector angular"/>
            <p:cNvCxnSpPr>
              <a:stCxn id="46" idx="0"/>
              <a:endCxn id="43" idx="1"/>
            </p:cNvCxnSpPr>
            <p:nvPr/>
          </p:nvCxnSpPr>
          <p:spPr>
            <a:xfrm rot="16200000" flipV="1">
              <a:off x="1838934" y="2647256"/>
              <a:ext cx="124020" cy="267859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26 Conector angular"/>
            <p:cNvCxnSpPr>
              <a:stCxn id="46" idx="2"/>
              <a:endCxn id="45" idx="1"/>
            </p:cNvCxnSpPr>
            <p:nvPr/>
          </p:nvCxnSpPr>
          <p:spPr>
            <a:xfrm rot="5400000">
              <a:off x="1849576" y="3427052"/>
              <a:ext cx="98272" cy="272323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52 Conector recto de flecha"/>
            <p:cNvCxnSpPr>
              <a:stCxn id="44" idx="0"/>
              <a:endCxn id="43" idx="2"/>
            </p:cNvCxnSpPr>
            <p:nvPr/>
          </p:nvCxnSpPr>
          <p:spPr>
            <a:xfrm flipV="1">
              <a:off x="1579501" y="2841187"/>
              <a:ext cx="0" cy="222289"/>
            </a:xfrm>
            <a:prstGeom prst="straightConnector1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53 Conector recto de flecha"/>
            <p:cNvCxnSpPr>
              <a:stCxn id="44" idx="2"/>
              <a:endCxn id="45" idx="0"/>
            </p:cNvCxnSpPr>
            <p:nvPr/>
          </p:nvCxnSpPr>
          <p:spPr>
            <a:xfrm>
              <a:off x="1579501" y="3293796"/>
              <a:ext cx="0" cy="250046"/>
            </a:xfrm>
            <a:prstGeom prst="straightConnector1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67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103188"/>
            <a:ext cx="9285288" cy="706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1777467" y="1631640"/>
            <a:ext cx="5510064" cy="3366120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GT" sz="3600" b="1" dirty="0" smtClean="0"/>
              <a:t>Fuerzas Impulsoras</a:t>
            </a:r>
            <a:endParaRPr lang="es-GT" sz="2800" b="1" dirty="0" smtClean="0"/>
          </a:p>
          <a:p>
            <a:pPr lvl="0"/>
            <a:endParaRPr lang="es-GT" b="1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s-ES" sz="1600" b="1" dirty="0" smtClean="0"/>
              <a:t>Las demandas del mercado nacional e internacional y el consecuente crecimiento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1600" b="1" dirty="0" smtClean="0"/>
              <a:t>El crecimiento demográfico y las consecuentes demandas de los hogares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1600" b="1" dirty="0" smtClean="0"/>
              <a:t>La carencia o insuficiencia en el bienestar, la inequidad y la acumulación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1600" b="1" dirty="0" smtClean="0"/>
              <a:t>La corrupción y la impunidad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1600" b="1" dirty="0" smtClean="0"/>
              <a:t>Narcoactividad  </a:t>
            </a:r>
            <a:r>
              <a:rPr lang="es-GT" sz="1600" b="1" dirty="0" smtClean="0"/>
              <a:t> </a:t>
            </a:r>
          </a:p>
        </p:txBody>
      </p:sp>
      <p:grpSp>
        <p:nvGrpSpPr>
          <p:cNvPr id="16" name="15 Grupo"/>
          <p:cNvGrpSpPr/>
          <p:nvPr/>
        </p:nvGrpSpPr>
        <p:grpSpPr>
          <a:xfrm>
            <a:off x="6529893" y="4191000"/>
            <a:ext cx="1515275" cy="1334322"/>
            <a:chOff x="846925" y="2475678"/>
            <a:chExt cx="1515275" cy="1334322"/>
          </a:xfrm>
        </p:grpSpPr>
        <p:sp>
          <p:nvSpPr>
            <p:cNvPr id="17" name="16 Rectángulo"/>
            <p:cNvSpPr/>
            <p:nvPr/>
          </p:nvSpPr>
          <p:spPr>
            <a:xfrm>
              <a:off x="846925" y="2475678"/>
              <a:ext cx="1515275" cy="1334322"/>
            </a:xfrm>
            <a:prstGeom prst="rect">
              <a:avLst/>
            </a:prstGeom>
            <a:solidFill>
              <a:schemeClr val="l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es-GT" sz="1600" b="1" dirty="0" smtClean="0"/>
            </a:p>
          </p:txBody>
        </p:sp>
        <p:sp>
          <p:nvSpPr>
            <p:cNvPr id="18" name="17 Rectángulo"/>
            <p:cNvSpPr/>
            <p:nvPr/>
          </p:nvSpPr>
          <p:spPr>
            <a:xfrm flipH="1">
              <a:off x="990600" y="2893394"/>
              <a:ext cx="303594" cy="570486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>
                  <a:solidFill>
                    <a:schemeClr val="tx1"/>
                  </a:solidFill>
                </a:rPr>
                <a:t>p</a:t>
              </a:r>
              <a:r>
                <a:rPr lang="es-GT" sz="1050" b="1" dirty="0" smtClean="0">
                  <a:solidFill>
                    <a:schemeClr val="tx1"/>
                  </a:solidFill>
                </a:rPr>
                <a:t> </a:t>
              </a:r>
              <a:endParaRPr lang="es-GT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18 Rectángulo"/>
            <p:cNvSpPr/>
            <p:nvPr/>
          </p:nvSpPr>
          <p:spPr>
            <a:xfrm flipH="1">
              <a:off x="1391988" y="2597164"/>
              <a:ext cx="375027" cy="244023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FI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20" name="19 Rectángulo"/>
            <p:cNvSpPr/>
            <p:nvPr/>
          </p:nvSpPr>
          <p:spPr>
            <a:xfrm flipH="1">
              <a:off x="1391988" y="3063476"/>
              <a:ext cx="375027" cy="230321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R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21" name="20 Rectángulo"/>
            <p:cNvSpPr/>
            <p:nvPr/>
          </p:nvSpPr>
          <p:spPr>
            <a:xfrm flipH="1">
              <a:off x="1396453" y="3543843"/>
              <a:ext cx="366098" cy="137011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E y T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22" name="21 Rectángulo"/>
            <p:cNvSpPr/>
            <p:nvPr/>
          </p:nvSpPr>
          <p:spPr>
            <a:xfrm flipH="1">
              <a:off x="1872206" y="2843196"/>
              <a:ext cx="325334" cy="670882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I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23" name="22 Conector angular"/>
            <p:cNvCxnSpPr>
              <a:stCxn id="19" idx="3"/>
              <a:endCxn id="18" idx="0"/>
            </p:cNvCxnSpPr>
            <p:nvPr/>
          </p:nvCxnSpPr>
          <p:spPr>
            <a:xfrm rot="10800000" flipV="1">
              <a:off x="1142396" y="2719176"/>
              <a:ext cx="249590" cy="174218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23 Conector angular"/>
            <p:cNvCxnSpPr>
              <a:stCxn id="20" idx="3"/>
              <a:endCxn id="18" idx="1"/>
            </p:cNvCxnSpPr>
            <p:nvPr/>
          </p:nvCxnSpPr>
          <p:spPr>
            <a:xfrm rot="10800000">
              <a:off x="1294194" y="3178637"/>
              <a:ext cx="97794" cy="0"/>
            </a:xfrm>
            <a:prstGeom prst="bentConnector3">
              <a:avLst>
                <a:gd name="adj1" fmla="val 50000"/>
              </a:avLst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16 Conector angular"/>
            <p:cNvCxnSpPr>
              <a:stCxn id="18" idx="2"/>
              <a:endCxn id="21" idx="3"/>
            </p:cNvCxnSpPr>
            <p:nvPr/>
          </p:nvCxnSpPr>
          <p:spPr>
            <a:xfrm rot="16200000" flipH="1">
              <a:off x="1195190" y="3411086"/>
              <a:ext cx="148470" cy="254055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25 Conector angular"/>
            <p:cNvCxnSpPr>
              <a:stCxn id="20" idx="1"/>
              <a:endCxn id="22" idx="3"/>
            </p:cNvCxnSpPr>
            <p:nvPr/>
          </p:nvCxnSpPr>
          <p:spPr>
            <a:xfrm flipV="1">
              <a:off x="1767015" y="3178637"/>
              <a:ext cx="105191" cy="0"/>
            </a:xfrm>
            <a:prstGeom prst="bentConnector3">
              <a:avLst>
                <a:gd name="adj1" fmla="val 50000"/>
              </a:avLst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23 Conector angular"/>
            <p:cNvCxnSpPr>
              <a:stCxn id="22" idx="0"/>
              <a:endCxn id="19" idx="1"/>
            </p:cNvCxnSpPr>
            <p:nvPr/>
          </p:nvCxnSpPr>
          <p:spPr>
            <a:xfrm rot="16200000" flipV="1">
              <a:off x="1838934" y="2647256"/>
              <a:ext cx="124020" cy="267859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26 Conector angular"/>
            <p:cNvCxnSpPr>
              <a:stCxn id="22" idx="2"/>
              <a:endCxn id="21" idx="1"/>
            </p:cNvCxnSpPr>
            <p:nvPr/>
          </p:nvCxnSpPr>
          <p:spPr>
            <a:xfrm rot="5400000">
              <a:off x="1849576" y="3427052"/>
              <a:ext cx="98272" cy="272323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28 Conector recto de flecha"/>
            <p:cNvCxnSpPr>
              <a:stCxn id="20" idx="0"/>
              <a:endCxn id="19" idx="2"/>
            </p:cNvCxnSpPr>
            <p:nvPr/>
          </p:nvCxnSpPr>
          <p:spPr>
            <a:xfrm flipV="1">
              <a:off x="1579501" y="2841187"/>
              <a:ext cx="0" cy="222289"/>
            </a:xfrm>
            <a:prstGeom prst="straightConnector1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29 Conector recto de flecha"/>
            <p:cNvCxnSpPr>
              <a:stCxn id="20" idx="2"/>
              <a:endCxn id="21" idx="0"/>
            </p:cNvCxnSpPr>
            <p:nvPr/>
          </p:nvCxnSpPr>
          <p:spPr>
            <a:xfrm>
              <a:off x="1579501" y="3293796"/>
              <a:ext cx="0" cy="250046"/>
            </a:xfrm>
            <a:prstGeom prst="straightConnector1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286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55563"/>
            <a:ext cx="9285288" cy="706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1488600" y="1618101"/>
            <a:ext cx="4955802" cy="2611440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GT" sz="3600" b="1" dirty="0" smtClean="0"/>
              <a:t>Respuesta</a:t>
            </a:r>
            <a:endParaRPr lang="es-GT" sz="2800" b="1" dirty="0"/>
          </a:p>
          <a:p>
            <a:endParaRPr lang="es-GT" b="1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s-GT" sz="1600" b="1" dirty="0" smtClean="0"/>
              <a:t>Políticas publicas sin recursos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1600" b="1" dirty="0" smtClean="0"/>
              <a:t>Debilidad institucional (humana, física y financiera) que es rebasada por dinámicas socio ambientales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1600" b="1" dirty="0" smtClean="0"/>
              <a:t>Instrumentos escasos, dispersos y sin escala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1600" b="1" dirty="0" smtClean="0"/>
              <a:t>Incentivos perversos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1600" b="1" dirty="0" smtClean="0"/>
              <a:t>Mecanismos de dirección institucional distorsionados.</a:t>
            </a:r>
            <a:endParaRPr lang="es-GT" sz="1600" dirty="0" smtClean="0"/>
          </a:p>
        </p:txBody>
      </p:sp>
      <p:cxnSp>
        <p:nvCxnSpPr>
          <p:cNvPr id="7" name="6 Conector recto"/>
          <p:cNvCxnSpPr/>
          <p:nvPr/>
        </p:nvCxnSpPr>
        <p:spPr>
          <a:xfrm>
            <a:off x="1930777" y="2297154"/>
            <a:ext cx="2213897" cy="42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7 Grupo"/>
          <p:cNvGrpSpPr/>
          <p:nvPr/>
        </p:nvGrpSpPr>
        <p:grpSpPr>
          <a:xfrm>
            <a:off x="6113493" y="3954504"/>
            <a:ext cx="1515275" cy="1334322"/>
            <a:chOff x="846925" y="2475678"/>
            <a:chExt cx="1515275" cy="1334322"/>
          </a:xfrm>
        </p:grpSpPr>
        <p:sp>
          <p:nvSpPr>
            <p:cNvPr id="9" name="8 Rectángulo"/>
            <p:cNvSpPr/>
            <p:nvPr/>
          </p:nvSpPr>
          <p:spPr>
            <a:xfrm>
              <a:off x="846925" y="2475678"/>
              <a:ext cx="1515275" cy="1334322"/>
            </a:xfrm>
            <a:prstGeom prst="rect">
              <a:avLst/>
            </a:prstGeom>
            <a:solidFill>
              <a:schemeClr val="l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es-GT" sz="1600" b="1" dirty="0" smtClean="0"/>
            </a:p>
          </p:txBody>
        </p:sp>
        <p:sp>
          <p:nvSpPr>
            <p:cNvPr id="10" name="9 Rectángulo"/>
            <p:cNvSpPr/>
            <p:nvPr/>
          </p:nvSpPr>
          <p:spPr>
            <a:xfrm flipH="1">
              <a:off x="990600" y="2893394"/>
              <a:ext cx="303594" cy="570486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>
                  <a:solidFill>
                    <a:schemeClr val="tx1"/>
                  </a:solidFill>
                </a:rPr>
                <a:t>p</a:t>
              </a:r>
              <a:r>
                <a:rPr lang="es-GT" sz="1050" b="1" dirty="0" smtClean="0">
                  <a:solidFill>
                    <a:schemeClr val="tx1"/>
                  </a:solidFill>
                </a:rPr>
                <a:t> </a:t>
              </a:r>
              <a:endParaRPr lang="es-GT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10 Rectángulo"/>
            <p:cNvSpPr/>
            <p:nvPr/>
          </p:nvSpPr>
          <p:spPr>
            <a:xfrm flipH="1">
              <a:off x="1391988" y="2597164"/>
              <a:ext cx="375027" cy="244023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FM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" name="11 Rectángulo"/>
            <p:cNvSpPr/>
            <p:nvPr/>
          </p:nvSpPr>
          <p:spPr>
            <a:xfrm flipH="1">
              <a:off x="1391988" y="3063476"/>
              <a:ext cx="375027" cy="230321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R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3" name="12 Rectángulo"/>
            <p:cNvSpPr/>
            <p:nvPr/>
          </p:nvSpPr>
          <p:spPr>
            <a:xfrm flipH="1">
              <a:off x="1396453" y="3543843"/>
              <a:ext cx="366098" cy="137011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E y T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14" name="13 Rectángulo"/>
            <p:cNvSpPr/>
            <p:nvPr/>
          </p:nvSpPr>
          <p:spPr>
            <a:xfrm flipH="1">
              <a:off x="1872206" y="2843196"/>
              <a:ext cx="325334" cy="670882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I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15" name="14 Conector angular"/>
            <p:cNvCxnSpPr>
              <a:stCxn id="11" idx="3"/>
              <a:endCxn id="10" idx="0"/>
            </p:cNvCxnSpPr>
            <p:nvPr/>
          </p:nvCxnSpPr>
          <p:spPr>
            <a:xfrm rot="10800000" flipV="1">
              <a:off x="1142396" y="2719176"/>
              <a:ext cx="249590" cy="174218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15 Conector angular"/>
            <p:cNvCxnSpPr>
              <a:stCxn id="12" idx="3"/>
              <a:endCxn id="10" idx="1"/>
            </p:cNvCxnSpPr>
            <p:nvPr/>
          </p:nvCxnSpPr>
          <p:spPr>
            <a:xfrm rot="10800000">
              <a:off x="1294194" y="3178637"/>
              <a:ext cx="97794" cy="0"/>
            </a:xfrm>
            <a:prstGeom prst="bentConnector3">
              <a:avLst>
                <a:gd name="adj1" fmla="val 50000"/>
              </a:avLst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16 Conector angular"/>
            <p:cNvCxnSpPr>
              <a:stCxn id="10" idx="2"/>
              <a:endCxn id="13" idx="3"/>
            </p:cNvCxnSpPr>
            <p:nvPr/>
          </p:nvCxnSpPr>
          <p:spPr>
            <a:xfrm rot="16200000" flipH="1">
              <a:off x="1195190" y="3411086"/>
              <a:ext cx="148470" cy="254055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17 Conector angular"/>
            <p:cNvCxnSpPr>
              <a:stCxn id="12" idx="1"/>
              <a:endCxn id="14" idx="3"/>
            </p:cNvCxnSpPr>
            <p:nvPr/>
          </p:nvCxnSpPr>
          <p:spPr>
            <a:xfrm flipV="1">
              <a:off x="1767015" y="3178637"/>
              <a:ext cx="105191" cy="0"/>
            </a:xfrm>
            <a:prstGeom prst="bentConnector3">
              <a:avLst>
                <a:gd name="adj1" fmla="val 50000"/>
              </a:avLst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23 Conector angular"/>
            <p:cNvCxnSpPr>
              <a:stCxn id="14" idx="0"/>
              <a:endCxn id="11" idx="1"/>
            </p:cNvCxnSpPr>
            <p:nvPr/>
          </p:nvCxnSpPr>
          <p:spPr>
            <a:xfrm rot="16200000" flipV="1">
              <a:off x="1838934" y="2647256"/>
              <a:ext cx="124020" cy="267859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26 Conector angular"/>
            <p:cNvCxnSpPr>
              <a:stCxn id="14" idx="2"/>
              <a:endCxn id="13" idx="1"/>
            </p:cNvCxnSpPr>
            <p:nvPr/>
          </p:nvCxnSpPr>
          <p:spPr>
            <a:xfrm rot="5400000">
              <a:off x="1849576" y="3427052"/>
              <a:ext cx="98272" cy="272323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20 Conector recto de flecha"/>
            <p:cNvCxnSpPr>
              <a:stCxn id="12" idx="0"/>
              <a:endCxn id="11" idx="2"/>
            </p:cNvCxnSpPr>
            <p:nvPr/>
          </p:nvCxnSpPr>
          <p:spPr>
            <a:xfrm flipV="1">
              <a:off x="1579501" y="2841187"/>
              <a:ext cx="0" cy="222289"/>
            </a:xfrm>
            <a:prstGeom prst="straightConnector1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21 Conector recto de flecha"/>
            <p:cNvCxnSpPr>
              <a:stCxn id="12" idx="2"/>
              <a:endCxn id="13" idx="0"/>
            </p:cNvCxnSpPr>
            <p:nvPr/>
          </p:nvCxnSpPr>
          <p:spPr>
            <a:xfrm>
              <a:off x="1579501" y="3293796"/>
              <a:ext cx="0" cy="250046"/>
            </a:xfrm>
            <a:prstGeom prst="straightConnector1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0753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55563"/>
            <a:ext cx="9285288" cy="706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21 Forma en L"/>
          <p:cNvSpPr/>
          <p:nvPr/>
        </p:nvSpPr>
        <p:spPr>
          <a:xfrm flipH="1">
            <a:off x="2600323" y="5191290"/>
            <a:ext cx="3800477" cy="1460029"/>
          </a:xfrm>
          <a:prstGeom prst="corner">
            <a:avLst>
              <a:gd name="adj1" fmla="val 63832"/>
              <a:gd name="adj2" fmla="val 616830"/>
            </a:avLst>
          </a:prstGeom>
          <a:gradFill flip="none" rotWithShape="0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endParaRPr lang="es-GT" dirty="0"/>
          </a:p>
        </p:txBody>
      </p:sp>
      <p:sp>
        <p:nvSpPr>
          <p:cNvPr id="23" name="22 Rectángulo"/>
          <p:cNvSpPr/>
          <p:nvPr/>
        </p:nvSpPr>
        <p:spPr>
          <a:xfrm>
            <a:off x="2590800" y="174320"/>
            <a:ext cx="3810000" cy="501697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4" name="23 Rectángulo"/>
          <p:cNvSpPr/>
          <p:nvPr/>
        </p:nvSpPr>
        <p:spPr>
          <a:xfrm>
            <a:off x="2590800" y="166155"/>
            <a:ext cx="3810000" cy="647700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GT" sz="3200" b="1" dirty="0" smtClean="0"/>
              <a:t>Impactos</a:t>
            </a:r>
            <a:endParaRPr lang="es-GT" sz="2400" b="1" dirty="0" smtClean="0"/>
          </a:p>
          <a:p>
            <a:endParaRPr lang="es-GT" sz="1600" dirty="0" smtClean="0"/>
          </a:p>
          <a:p>
            <a:r>
              <a:rPr lang="es-GT" sz="1400" b="1" dirty="0" smtClean="0">
                <a:sym typeface="Wingdings" pitchFamily="2" charset="2"/>
              </a:rPr>
              <a:t></a:t>
            </a:r>
            <a:r>
              <a:rPr lang="es-GT" sz="1400" b="1" dirty="0" smtClean="0"/>
              <a:t>ECONOMICOS</a:t>
            </a:r>
          </a:p>
          <a:p>
            <a:r>
              <a:rPr lang="es-ES" sz="1400" b="1" dirty="0" smtClean="0"/>
              <a:t>+Exportaciones</a:t>
            </a:r>
          </a:p>
          <a:p>
            <a:r>
              <a:rPr lang="es-ES" sz="1400" b="1" dirty="0" smtClean="0"/>
              <a:t>+Ingresos</a:t>
            </a:r>
          </a:p>
          <a:p>
            <a:r>
              <a:rPr lang="es-ES" sz="1400" b="1" dirty="0" smtClean="0"/>
              <a:t>-Costos por enfermedades</a:t>
            </a:r>
          </a:p>
          <a:p>
            <a:r>
              <a:rPr lang="es-ES" sz="1400" b="1" dirty="0" smtClean="0"/>
              <a:t>-Costos por daño o perdida de infraestructura</a:t>
            </a:r>
          </a:p>
          <a:p>
            <a:r>
              <a:rPr lang="es-ES" sz="1400" b="1" dirty="0" smtClean="0"/>
              <a:t>-Riesgo extensivo</a:t>
            </a:r>
            <a:endParaRPr lang="es-ES_tradnl" sz="1400" b="1" dirty="0" smtClean="0"/>
          </a:p>
          <a:p>
            <a:endParaRPr lang="es-GT" sz="1400" b="1" dirty="0" smtClean="0"/>
          </a:p>
          <a:p>
            <a:r>
              <a:rPr lang="es-GT" sz="1400" b="1" dirty="0" smtClean="0">
                <a:sym typeface="Wingdings" pitchFamily="2" charset="2"/>
              </a:rPr>
              <a:t></a:t>
            </a:r>
            <a:r>
              <a:rPr lang="es-GT" sz="1400" b="1" dirty="0" smtClean="0"/>
              <a:t>SOCIALES</a:t>
            </a:r>
          </a:p>
          <a:p>
            <a:r>
              <a:rPr lang="es-GT" sz="1400" b="1" dirty="0" smtClean="0"/>
              <a:t>+Empleo</a:t>
            </a:r>
          </a:p>
          <a:p>
            <a:r>
              <a:rPr lang="es-GT" sz="1400" b="1" dirty="0" smtClean="0"/>
              <a:t>+Disponibilidad de alimentos</a:t>
            </a:r>
          </a:p>
          <a:p>
            <a:r>
              <a:rPr lang="es-ES" sz="1400" b="1" dirty="0" smtClean="0"/>
              <a:t>+Recreación</a:t>
            </a:r>
          </a:p>
          <a:p>
            <a:r>
              <a:rPr lang="es-ES" sz="1400" b="1" dirty="0" smtClean="0"/>
              <a:t>+Energía</a:t>
            </a:r>
            <a:endParaRPr lang="es-GT" sz="1400" b="1" dirty="0" smtClean="0"/>
          </a:p>
          <a:p>
            <a:r>
              <a:rPr lang="es-GT" sz="1400" b="1" dirty="0" smtClean="0"/>
              <a:t>-Enfermedades de origen hídrico</a:t>
            </a:r>
            <a:endParaRPr lang="es-GT" sz="1400" b="1" dirty="0"/>
          </a:p>
          <a:p>
            <a:r>
              <a:rPr lang="es-GT" sz="1400" b="1" dirty="0" smtClean="0"/>
              <a:t>-Conflictos de acceso al agua</a:t>
            </a:r>
            <a:endParaRPr lang="es-GT" sz="1400" b="1" dirty="0"/>
          </a:p>
          <a:p>
            <a:r>
              <a:rPr lang="es-ES" sz="1600" b="1" dirty="0" smtClean="0"/>
              <a:t>-Fragmentación social</a:t>
            </a:r>
          </a:p>
          <a:p>
            <a:endParaRPr lang="es-GT" sz="1600" dirty="0"/>
          </a:p>
          <a:p>
            <a:r>
              <a:rPr lang="es-GT" sz="1400" b="1" dirty="0" smtClean="0">
                <a:sym typeface="Wingdings" pitchFamily="2" charset="2"/>
              </a:rPr>
              <a:t></a:t>
            </a:r>
            <a:r>
              <a:rPr lang="es-GT" sz="1400" b="1" dirty="0" smtClean="0"/>
              <a:t>INSTITUCIONALES</a:t>
            </a:r>
          </a:p>
          <a:p>
            <a:r>
              <a:rPr lang="es-ES" sz="1400" b="1" dirty="0" smtClean="0"/>
              <a:t>-Perdida de credibilidad de entidades publicas</a:t>
            </a:r>
            <a:endParaRPr lang="es-GT" sz="1400" b="1" dirty="0" smtClean="0"/>
          </a:p>
          <a:p>
            <a:endParaRPr lang="es-GT" sz="1400" b="1" dirty="0" smtClean="0"/>
          </a:p>
          <a:p>
            <a:endParaRPr lang="es-ES" sz="1400" b="1" dirty="0" smtClean="0">
              <a:sym typeface="Wingdings" pitchFamily="2" charset="2"/>
            </a:endParaRPr>
          </a:p>
          <a:p>
            <a:endParaRPr lang="es-GT" sz="1400" b="1" dirty="0" smtClean="0"/>
          </a:p>
          <a:p>
            <a:r>
              <a:rPr lang="es-ES" sz="1400" b="1" dirty="0" smtClean="0">
                <a:sym typeface="Wingdings" pitchFamily="2" charset="2"/>
              </a:rPr>
              <a:t></a:t>
            </a:r>
            <a:r>
              <a:rPr lang="es-ES" sz="1400" b="1" dirty="0" smtClean="0"/>
              <a:t>AGOTAMIENTO</a:t>
            </a:r>
          </a:p>
          <a:p>
            <a:r>
              <a:rPr lang="es-ES" sz="1400" b="1" dirty="0" smtClean="0">
                <a:sym typeface="Wingdings" pitchFamily="2" charset="2"/>
              </a:rPr>
              <a:t></a:t>
            </a:r>
            <a:r>
              <a:rPr lang="es-ES" sz="1400" b="1" dirty="0" smtClean="0"/>
              <a:t>DEGRADACIÓN</a:t>
            </a:r>
          </a:p>
          <a:p>
            <a:r>
              <a:rPr lang="es-ES" sz="1400" b="1" dirty="0" smtClean="0">
                <a:sym typeface="Wingdings" pitchFamily="2" charset="2"/>
              </a:rPr>
              <a:t>C</a:t>
            </a:r>
            <a:r>
              <a:rPr lang="es-ES" sz="1400" b="1" dirty="0" smtClean="0"/>
              <a:t>ONTAMINACIÓN</a:t>
            </a:r>
          </a:p>
        </p:txBody>
      </p:sp>
      <p:grpSp>
        <p:nvGrpSpPr>
          <p:cNvPr id="25" name="24 Grupo"/>
          <p:cNvGrpSpPr/>
          <p:nvPr/>
        </p:nvGrpSpPr>
        <p:grpSpPr>
          <a:xfrm>
            <a:off x="6172200" y="4609278"/>
            <a:ext cx="1515275" cy="1334322"/>
            <a:chOff x="846925" y="2475678"/>
            <a:chExt cx="1515275" cy="1334322"/>
          </a:xfrm>
        </p:grpSpPr>
        <p:sp>
          <p:nvSpPr>
            <p:cNvPr id="26" name="25 Rectángulo"/>
            <p:cNvSpPr/>
            <p:nvPr/>
          </p:nvSpPr>
          <p:spPr>
            <a:xfrm>
              <a:off x="846925" y="2475678"/>
              <a:ext cx="1515275" cy="1334322"/>
            </a:xfrm>
            <a:prstGeom prst="rect">
              <a:avLst/>
            </a:prstGeom>
            <a:solidFill>
              <a:schemeClr val="l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endParaRPr lang="es-GT" sz="1600" b="1" dirty="0" smtClean="0"/>
            </a:p>
          </p:txBody>
        </p:sp>
        <p:sp>
          <p:nvSpPr>
            <p:cNvPr id="27" name="26 Rectángulo"/>
            <p:cNvSpPr/>
            <p:nvPr/>
          </p:nvSpPr>
          <p:spPr>
            <a:xfrm flipH="1">
              <a:off x="990600" y="2893394"/>
              <a:ext cx="303594" cy="570486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>
                  <a:solidFill>
                    <a:schemeClr val="tx1"/>
                  </a:solidFill>
                </a:rPr>
                <a:t>p</a:t>
              </a:r>
              <a:r>
                <a:rPr lang="es-GT" sz="1050" b="1" dirty="0" smtClean="0">
                  <a:solidFill>
                    <a:schemeClr val="tx1"/>
                  </a:solidFill>
                </a:rPr>
                <a:t> </a:t>
              </a:r>
              <a:endParaRPr lang="es-GT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27 Rectángulo"/>
            <p:cNvSpPr/>
            <p:nvPr/>
          </p:nvSpPr>
          <p:spPr>
            <a:xfrm flipH="1">
              <a:off x="1391988" y="2597164"/>
              <a:ext cx="375027" cy="244023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FM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29" name="28 Rectángulo"/>
            <p:cNvSpPr/>
            <p:nvPr/>
          </p:nvSpPr>
          <p:spPr>
            <a:xfrm flipH="1">
              <a:off x="1391988" y="3063476"/>
              <a:ext cx="375027" cy="2303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R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0" name="29 Rectángulo"/>
            <p:cNvSpPr/>
            <p:nvPr/>
          </p:nvSpPr>
          <p:spPr>
            <a:xfrm flipH="1">
              <a:off x="1396453" y="3543843"/>
              <a:ext cx="366098" cy="137011"/>
            </a:xfrm>
            <a:prstGeom prst="rect">
              <a:avLst/>
            </a:prstGeom>
            <a:solidFill>
              <a:schemeClr val="l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E y T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1" name="30 Rectángulo"/>
            <p:cNvSpPr/>
            <p:nvPr/>
          </p:nvSpPr>
          <p:spPr>
            <a:xfrm flipH="1">
              <a:off x="1872206" y="2843196"/>
              <a:ext cx="325334" cy="67088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s-GT" sz="1100" b="1" dirty="0" smtClean="0">
                  <a:solidFill>
                    <a:schemeClr val="tx1"/>
                  </a:solidFill>
                </a:rPr>
                <a:t>I</a:t>
              </a:r>
              <a:endParaRPr lang="es-GT" sz="1050" b="1" dirty="0" smtClean="0">
                <a:solidFill>
                  <a:schemeClr val="tx1"/>
                </a:solidFill>
              </a:endParaRPr>
            </a:p>
          </p:txBody>
        </p:sp>
        <p:cxnSp>
          <p:nvCxnSpPr>
            <p:cNvPr id="32" name="31 Conector angular"/>
            <p:cNvCxnSpPr>
              <a:stCxn id="28" idx="3"/>
              <a:endCxn id="27" idx="0"/>
            </p:cNvCxnSpPr>
            <p:nvPr/>
          </p:nvCxnSpPr>
          <p:spPr>
            <a:xfrm rot="10800000" flipV="1">
              <a:off x="1142396" y="2719176"/>
              <a:ext cx="249590" cy="174218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32 Conector angular"/>
            <p:cNvCxnSpPr>
              <a:stCxn id="29" idx="3"/>
              <a:endCxn id="27" idx="1"/>
            </p:cNvCxnSpPr>
            <p:nvPr/>
          </p:nvCxnSpPr>
          <p:spPr>
            <a:xfrm rot="10800000">
              <a:off x="1294194" y="3178637"/>
              <a:ext cx="97794" cy="0"/>
            </a:xfrm>
            <a:prstGeom prst="bentConnector3">
              <a:avLst>
                <a:gd name="adj1" fmla="val 50000"/>
              </a:avLst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16 Conector angular"/>
            <p:cNvCxnSpPr>
              <a:stCxn id="27" idx="2"/>
              <a:endCxn id="30" idx="3"/>
            </p:cNvCxnSpPr>
            <p:nvPr/>
          </p:nvCxnSpPr>
          <p:spPr>
            <a:xfrm rot="16200000" flipH="1">
              <a:off x="1195190" y="3411086"/>
              <a:ext cx="148470" cy="254055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34 Conector angular"/>
            <p:cNvCxnSpPr>
              <a:stCxn id="29" idx="1"/>
              <a:endCxn id="31" idx="3"/>
            </p:cNvCxnSpPr>
            <p:nvPr/>
          </p:nvCxnSpPr>
          <p:spPr>
            <a:xfrm flipV="1">
              <a:off x="1767015" y="3178637"/>
              <a:ext cx="105191" cy="0"/>
            </a:xfrm>
            <a:prstGeom prst="bentConnector3">
              <a:avLst>
                <a:gd name="adj1" fmla="val 50000"/>
              </a:avLst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23 Conector angular"/>
            <p:cNvCxnSpPr>
              <a:stCxn id="31" idx="0"/>
              <a:endCxn id="28" idx="1"/>
            </p:cNvCxnSpPr>
            <p:nvPr/>
          </p:nvCxnSpPr>
          <p:spPr>
            <a:xfrm rot="16200000" flipV="1">
              <a:off x="1838934" y="2647256"/>
              <a:ext cx="124020" cy="267859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26 Conector angular"/>
            <p:cNvCxnSpPr>
              <a:stCxn id="31" idx="2"/>
              <a:endCxn id="30" idx="1"/>
            </p:cNvCxnSpPr>
            <p:nvPr/>
          </p:nvCxnSpPr>
          <p:spPr>
            <a:xfrm rot="5400000">
              <a:off x="1849576" y="3427052"/>
              <a:ext cx="98272" cy="272323"/>
            </a:xfrm>
            <a:prstGeom prst="bentConnector2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37 Conector recto de flecha"/>
            <p:cNvCxnSpPr>
              <a:stCxn id="29" idx="0"/>
              <a:endCxn id="28" idx="2"/>
            </p:cNvCxnSpPr>
            <p:nvPr/>
          </p:nvCxnSpPr>
          <p:spPr>
            <a:xfrm flipV="1">
              <a:off x="1579501" y="2841187"/>
              <a:ext cx="0" cy="222289"/>
            </a:xfrm>
            <a:prstGeom prst="straightConnector1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38 Conector recto de flecha"/>
            <p:cNvCxnSpPr>
              <a:stCxn id="29" idx="2"/>
              <a:endCxn id="30" idx="0"/>
            </p:cNvCxnSpPr>
            <p:nvPr/>
          </p:nvCxnSpPr>
          <p:spPr>
            <a:xfrm>
              <a:off x="1579501" y="3293796"/>
              <a:ext cx="0" cy="250046"/>
            </a:xfrm>
            <a:prstGeom prst="straightConnector1">
              <a:avLst/>
            </a:prstGeom>
            <a:ln w="12700">
              <a:headEnd w="sm" len="sm"/>
              <a:tailEnd type="triangle" w="sm" len="sm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0" name="39 Conector recto"/>
          <p:cNvCxnSpPr/>
          <p:nvPr/>
        </p:nvCxnSpPr>
        <p:spPr>
          <a:xfrm>
            <a:off x="2922907" y="762000"/>
            <a:ext cx="188119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49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build="p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en L"/>
          <p:cNvSpPr/>
          <p:nvPr/>
        </p:nvSpPr>
        <p:spPr>
          <a:xfrm flipH="1">
            <a:off x="0" y="2971800"/>
            <a:ext cx="9144000" cy="3905250"/>
          </a:xfrm>
          <a:prstGeom prst="corner">
            <a:avLst>
              <a:gd name="adj1" fmla="val 63832"/>
              <a:gd name="adj2" fmla="val 100057"/>
            </a:avLst>
          </a:prstGeom>
          <a:gradFill flip="none" rotWithShape="0">
            <a:gsLst>
              <a:gs pos="0">
                <a:schemeClr val="accent3">
                  <a:shade val="51000"/>
                  <a:satMod val="130000"/>
                </a:schemeClr>
              </a:gs>
              <a:gs pos="80000">
                <a:schemeClr val="accent3">
                  <a:shade val="93000"/>
                  <a:satMod val="130000"/>
                </a:schemeClr>
              </a:gs>
              <a:gs pos="100000">
                <a:schemeClr val="accent3">
                  <a:shade val="94000"/>
                  <a:satMod val="13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es-GT" dirty="0" smtClean="0"/>
              <a:t>Ambiente natural</a:t>
            </a:r>
            <a:endParaRPr lang="es-GT" dirty="0"/>
          </a:p>
        </p:txBody>
      </p:sp>
      <p:sp>
        <p:nvSpPr>
          <p:cNvPr id="5" name="4 Forma en L"/>
          <p:cNvSpPr/>
          <p:nvPr/>
        </p:nvSpPr>
        <p:spPr>
          <a:xfrm rot="10800000" flipH="1">
            <a:off x="0" y="0"/>
            <a:ext cx="9144000" cy="5124450"/>
          </a:xfrm>
          <a:prstGeom prst="corner">
            <a:avLst>
              <a:gd name="adj1" fmla="val 81256"/>
              <a:gd name="adj2" fmla="val 123915"/>
            </a:avLst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es-GT" dirty="0"/>
          </a:p>
        </p:txBody>
      </p:sp>
      <p:sp>
        <p:nvSpPr>
          <p:cNvPr id="6" name="5 CuadroTexto"/>
          <p:cNvSpPr txBox="1"/>
          <p:nvPr/>
        </p:nvSpPr>
        <p:spPr>
          <a:xfrm>
            <a:off x="0" y="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dirty="0">
                <a:solidFill>
                  <a:schemeClr val="bg1"/>
                </a:solidFill>
                <a:latin typeface="+mn-lt"/>
              </a:rPr>
              <a:t>Sociedad </a:t>
            </a:r>
            <a:r>
              <a:rPr lang="es-GT" dirty="0" smtClean="0">
                <a:solidFill>
                  <a:schemeClr val="bg1"/>
                </a:solidFill>
                <a:latin typeface="+mn-lt"/>
              </a:rPr>
              <a:t>Humana</a:t>
            </a:r>
            <a:endParaRPr lang="es-GT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07504" y="533400"/>
            <a:ext cx="2448272" cy="5867400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GT" sz="1600" b="1" dirty="0" smtClean="0"/>
              <a:t>Presión</a:t>
            </a:r>
            <a:endParaRPr lang="es-GT" sz="1200" b="1" dirty="0" smtClean="0"/>
          </a:p>
          <a:p>
            <a:pPr lvl="0"/>
            <a:endParaRPr lang="es-GT" sz="1000" b="1" dirty="0" smtClean="0"/>
          </a:p>
          <a:p>
            <a:r>
              <a:rPr lang="es-GT" sz="900" b="1" dirty="0" smtClean="0">
                <a:sym typeface="Wingdings" pitchFamily="2" charset="2"/>
              </a:rPr>
              <a:t></a:t>
            </a:r>
            <a:r>
              <a:rPr lang="es-GT" sz="900" b="1" dirty="0" smtClean="0"/>
              <a:t>PRESION POR MATERIALES</a:t>
            </a:r>
          </a:p>
          <a:p>
            <a:r>
              <a:rPr lang="es-ES" sz="900" b="1" dirty="0" smtClean="0">
                <a:sym typeface="Wingdings" pitchFamily="2" charset="2"/>
              </a:rPr>
              <a:t></a:t>
            </a:r>
            <a:r>
              <a:rPr lang="es-ES" sz="900" b="1" dirty="0" smtClean="0"/>
              <a:t>PRESION ENERGIA</a:t>
            </a:r>
          </a:p>
          <a:p>
            <a:r>
              <a:rPr lang="es-ES" sz="900" b="1" dirty="0" smtClean="0">
                <a:sym typeface="Wingdings" pitchFamily="2" charset="2"/>
              </a:rPr>
              <a:t></a:t>
            </a:r>
            <a:r>
              <a:rPr lang="es-ES" sz="900" b="1" dirty="0" smtClean="0"/>
              <a:t>PRESION POR ESPACIO</a:t>
            </a:r>
            <a:endParaRPr lang="es-GT" sz="900" dirty="0" smtClean="0"/>
          </a:p>
          <a:p>
            <a:pPr marL="171450" indent="-171450"/>
            <a:endParaRPr lang="es-GT" sz="900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endParaRPr lang="es-GT" sz="900" b="1" dirty="0" smtClean="0"/>
          </a:p>
          <a:p>
            <a:pPr marL="171450" indent="-171450"/>
            <a:r>
              <a:rPr lang="es-GT" sz="900" b="1" dirty="0" smtClean="0">
                <a:sym typeface="Wingdings" pitchFamily="2" charset="2"/>
              </a:rPr>
              <a:t></a:t>
            </a:r>
            <a:r>
              <a:rPr lang="es-GT" sz="900" b="1" dirty="0" smtClean="0"/>
              <a:t>EVENTOS NATURALES</a:t>
            </a:r>
            <a:endParaRPr lang="es-GT" sz="900" dirty="0" smtClean="0"/>
          </a:p>
        </p:txBody>
      </p:sp>
      <p:sp>
        <p:nvSpPr>
          <p:cNvPr id="8" name="7 Rectángulo"/>
          <p:cNvSpPr/>
          <p:nvPr/>
        </p:nvSpPr>
        <p:spPr>
          <a:xfrm>
            <a:off x="2987824" y="533400"/>
            <a:ext cx="3024336" cy="1815480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GT" sz="1600" b="1" dirty="0" smtClean="0"/>
              <a:t>Fuerzas Impulsoras</a:t>
            </a:r>
            <a:endParaRPr lang="es-GT" sz="1200" b="1" dirty="0" smtClean="0"/>
          </a:p>
          <a:p>
            <a:pPr lvl="0"/>
            <a:endParaRPr lang="es-GT" sz="1000" b="1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s-ES" sz="900" b="1" dirty="0" smtClean="0"/>
              <a:t>Las demandas del mercado nacional e internacional y el consecuente crecimiento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900" b="1" dirty="0" smtClean="0"/>
              <a:t>El crecimiento demográfico y las consecuentes demandas de los hogares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900" dirty="0" smtClean="0"/>
              <a:t>La carencia o insuficiencia en el bienestar, la inequidad y la acumulación</a:t>
            </a:r>
            <a:endParaRPr lang="es-ES" sz="900" b="1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s-ES" sz="900" b="1" dirty="0" smtClean="0"/>
              <a:t>La corrupción y la impunidad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900" b="1" dirty="0" smtClean="0"/>
              <a:t>Narcoactividad  </a:t>
            </a:r>
            <a:r>
              <a:rPr lang="es-GT" sz="900" b="1" dirty="0" smtClean="0"/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2987824" y="2562225"/>
            <a:ext cx="3024336" cy="2450951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GT" sz="1600" b="1" dirty="0" smtClean="0"/>
              <a:t>Respuesta</a:t>
            </a:r>
            <a:endParaRPr lang="es-GT" sz="1200" b="1" dirty="0"/>
          </a:p>
          <a:p>
            <a:endParaRPr lang="es-GT" sz="1000" b="1" dirty="0" smtClean="0"/>
          </a:p>
          <a:p>
            <a:pPr marL="171450" indent="-171450">
              <a:buFont typeface="Arial" pitchFamily="34" charset="0"/>
              <a:buChar char="•"/>
            </a:pPr>
            <a:r>
              <a:rPr lang="es-GT" sz="900" b="1" dirty="0" smtClean="0"/>
              <a:t>Políticas publicas sin recursos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900" b="1" dirty="0" smtClean="0"/>
              <a:t>Debilidad institucional (humana, física y financiera) que es rebasada por dinámicas socio ambientales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900" b="1" dirty="0" smtClean="0"/>
              <a:t>Instrumentos escasos, dispersos y sin escala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900" b="1" dirty="0" smtClean="0"/>
              <a:t>Incentivos perversos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s-ES" sz="900" b="1" dirty="0" smtClean="0"/>
              <a:t>Mecanismos de dirección institucional distorsionados.</a:t>
            </a:r>
            <a:endParaRPr lang="es-GT" sz="900" dirty="0" smtClean="0"/>
          </a:p>
          <a:p>
            <a:pPr marL="171450" indent="-171450"/>
            <a:endParaRPr lang="es-GT" sz="900" dirty="0" smtClean="0"/>
          </a:p>
          <a:p>
            <a:pPr marL="171450" indent="-171450"/>
            <a:endParaRPr lang="es-GT" sz="900" dirty="0" smtClean="0"/>
          </a:p>
          <a:p>
            <a:pPr marL="171450" indent="-171450"/>
            <a:endParaRPr lang="es-GT" sz="900" dirty="0" smtClean="0"/>
          </a:p>
          <a:p>
            <a:pPr marL="171450" indent="-171450"/>
            <a:endParaRPr lang="es-GT" sz="900" dirty="0"/>
          </a:p>
        </p:txBody>
      </p:sp>
      <p:sp>
        <p:nvSpPr>
          <p:cNvPr id="11" name="10 Rectángulo"/>
          <p:cNvSpPr/>
          <p:nvPr/>
        </p:nvSpPr>
        <p:spPr>
          <a:xfrm>
            <a:off x="6444208" y="533400"/>
            <a:ext cx="2623592" cy="6172200"/>
          </a:xfrm>
          <a:prstGeom prst="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GT" sz="1600" b="1" dirty="0" smtClean="0"/>
              <a:t>Impactos</a:t>
            </a:r>
            <a:endParaRPr lang="es-GT" sz="1200" b="1" dirty="0" smtClean="0"/>
          </a:p>
          <a:p>
            <a:endParaRPr lang="es-GT" sz="1000" dirty="0" smtClean="0"/>
          </a:p>
          <a:p>
            <a:r>
              <a:rPr lang="es-GT" sz="900" b="1" dirty="0" smtClean="0">
                <a:sym typeface="Wingdings" pitchFamily="2" charset="2"/>
              </a:rPr>
              <a:t></a:t>
            </a:r>
            <a:r>
              <a:rPr lang="es-GT" sz="900" b="1" dirty="0" smtClean="0"/>
              <a:t>ECONOMICOS</a:t>
            </a:r>
          </a:p>
          <a:p>
            <a:r>
              <a:rPr lang="es-ES" sz="900" b="1" dirty="0" smtClean="0"/>
              <a:t>+Exportaciones</a:t>
            </a:r>
          </a:p>
          <a:p>
            <a:r>
              <a:rPr lang="es-ES" sz="900" b="1" dirty="0" smtClean="0"/>
              <a:t>+Ingresos</a:t>
            </a:r>
          </a:p>
          <a:p>
            <a:r>
              <a:rPr lang="es-ES" sz="900" b="1" dirty="0" smtClean="0"/>
              <a:t>-Costos por enfermedades</a:t>
            </a:r>
          </a:p>
          <a:p>
            <a:r>
              <a:rPr lang="es-ES" sz="900" b="1" dirty="0" smtClean="0"/>
              <a:t>-Costos por daño o perdida de infraestructura</a:t>
            </a:r>
          </a:p>
          <a:p>
            <a:r>
              <a:rPr lang="es-ES" sz="900" b="1" dirty="0" smtClean="0"/>
              <a:t>-Riesgo extensivo</a:t>
            </a:r>
            <a:endParaRPr lang="es-ES_tradnl" sz="900" b="1" dirty="0" smtClean="0"/>
          </a:p>
          <a:p>
            <a:endParaRPr lang="es-GT" sz="900" b="1" dirty="0" smtClean="0"/>
          </a:p>
          <a:p>
            <a:r>
              <a:rPr lang="es-GT" sz="900" b="1" dirty="0" smtClean="0">
                <a:sym typeface="Wingdings" pitchFamily="2" charset="2"/>
              </a:rPr>
              <a:t></a:t>
            </a:r>
            <a:r>
              <a:rPr lang="es-GT" sz="900" b="1" dirty="0" smtClean="0"/>
              <a:t>SOCIALES</a:t>
            </a:r>
          </a:p>
          <a:p>
            <a:r>
              <a:rPr lang="es-GT" sz="900" b="1" dirty="0" smtClean="0"/>
              <a:t>+Empleo</a:t>
            </a:r>
          </a:p>
          <a:p>
            <a:r>
              <a:rPr lang="es-GT" sz="900" b="1" dirty="0" smtClean="0"/>
              <a:t>+Disponibilidad de alimentos</a:t>
            </a:r>
          </a:p>
          <a:p>
            <a:r>
              <a:rPr lang="es-ES" sz="900" b="1" dirty="0" smtClean="0"/>
              <a:t>+Recreación</a:t>
            </a:r>
          </a:p>
          <a:p>
            <a:r>
              <a:rPr lang="es-ES" sz="900" b="1" dirty="0" smtClean="0"/>
              <a:t>+Energía</a:t>
            </a:r>
            <a:endParaRPr lang="es-GT" sz="900" b="1" dirty="0" smtClean="0"/>
          </a:p>
          <a:p>
            <a:r>
              <a:rPr lang="es-GT" sz="900" b="1" dirty="0" smtClean="0"/>
              <a:t>-Enfermedades de origen hídrico</a:t>
            </a:r>
            <a:endParaRPr lang="es-GT" sz="900" b="1" dirty="0"/>
          </a:p>
          <a:p>
            <a:r>
              <a:rPr lang="es-GT" sz="900" b="1" dirty="0" smtClean="0"/>
              <a:t>-Conflictos de acceso al agua</a:t>
            </a:r>
            <a:endParaRPr lang="es-GT" sz="900" b="1" dirty="0"/>
          </a:p>
          <a:p>
            <a:r>
              <a:rPr lang="es-ES" sz="1000" b="1" dirty="0" smtClean="0"/>
              <a:t>-Fragmentación social</a:t>
            </a:r>
          </a:p>
          <a:p>
            <a:endParaRPr lang="es-GT" sz="1000" dirty="0"/>
          </a:p>
          <a:p>
            <a:r>
              <a:rPr lang="es-GT" sz="900" b="1" dirty="0" smtClean="0">
                <a:sym typeface="Wingdings" pitchFamily="2" charset="2"/>
              </a:rPr>
              <a:t></a:t>
            </a:r>
            <a:r>
              <a:rPr lang="es-GT" sz="900" b="1" dirty="0" smtClean="0"/>
              <a:t>INSTITUCIONALES</a:t>
            </a:r>
          </a:p>
          <a:p>
            <a:r>
              <a:rPr lang="es-ES" sz="900" b="1" dirty="0" smtClean="0"/>
              <a:t>-Perdida de credibilidad de entidades publicas</a:t>
            </a:r>
            <a:endParaRPr lang="es-GT" sz="900" b="1" dirty="0" smtClean="0"/>
          </a:p>
          <a:p>
            <a:r>
              <a:rPr lang="es-ES" sz="900" b="1" dirty="0" smtClean="0"/>
              <a:t>+Movimientos sociales</a:t>
            </a:r>
            <a:endParaRPr lang="es-GT" sz="900" b="1" dirty="0" smtClean="0"/>
          </a:p>
          <a:p>
            <a:endParaRPr lang="es-GT" sz="900" b="1" dirty="0" smtClean="0"/>
          </a:p>
          <a:p>
            <a:endParaRPr lang="es-GT" sz="900" b="1" dirty="0" smtClean="0"/>
          </a:p>
          <a:p>
            <a:endParaRPr lang="es-GT" sz="900" b="1" dirty="0" smtClean="0"/>
          </a:p>
          <a:p>
            <a:endParaRPr lang="es-ES" sz="900" b="1" dirty="0" smtClean="0">
              <a:sym typeface="Wingdings" pitchFamily="2" charset="2"/>
            </a:endParaRPr>
          </a:p>
          <a:p>
            <a:endParaRPr lang="es-GT" sz="900" b="1" dirty="0" smtClean="0"/>
          </a:p>
          <a:p>
            <a:endParaRPr lang="es-GT" sz="900" b="1" dirty="0" smtClean="0"/>
          </a:p>
          <a:p>
            <a:endParaRPr lang="es-GT" sz="900" b="1" dirty="0" smtClean="0"/>
          </a:p>
          <a:p>
            <a:endParaRPr lang="es-GT" sz="900" b="1" dirty="0" smtClean="0"/>
          </a:p>
          <a:p>
            <a:endParaRPr lang="es-GT" sz="900" b="1" dirty="0" smtClean="0"/>
          </a:p>
          <a:p>
            <a:endParaRPr lang="es-GT" sz="900" b="1" dirty="0" smtClean="0"/>
          </a:p>
          <a:p>
            <a:r>
              <a:rPr lang="es-ES" sz="900" b="1" dirty="0" smtClean="0">
                <a:sym typeface="Wingdings" pitchFamily="2" charset="2"/>
              </a:rPr>
              <a:t></a:t>
            </a:r>
            <a:r>
              <a:rPr lang="es-ES" sz="900" b="1" dirty="0" smtClean="0"/>
              <a:t>AGOTAMIENTO</a:t>
            </a:r>
          </a:p>
          <a:p>
            <a:r>
              <a:rPr lang="es-ES" sz="900" b="1" dirty="0" smtClean="0">
                <a:sym typeface="Wingdings" pitchFamily="2" charset="2"/>
              </a:rPr>
              <a:t></a:t>
            </a:r>
            <a:r>
              <a:rPr lang="es-ES" sz="900" b="1" dirty="0" smtClean="0"/>
              <a:t>DEGRADACIÓN</a:t>
            </a:r>
          </a:p>
          <a:p>
            <a:r>
              <a:rPr lang="es-ES" sz="900" b="1" dirty="0" smtClean="0">
                <a:sym typeface="Wingdings" pitchFamily="2" charset="2"/>
              </a:rPr>
              <a:t>C</a:t>
            </a:r>
            <a:r>
              <a:rPr lang="es-ES" sz="900" b="1" dirty="0" smtClean="0"/>
              <a:t>ONTAMINACIÓN</a:t>
            </a:r>
          </a:p>
        </p:txBody>
      </p:sp>
      <p:cxnSp>
        <p:nvCxnSpPr>
          <p:cNvPr id="12" name="11 Conector angular"/>
          <p:cNvCxnSpPr>
            <a:stCxn id="8" idx="0"/>
            <a:endCxn id="7" idx="0"/>
          </p:cNvCxnSpPr>
          <p:nvPr/>
        </p:nvCxnSpPr>
        <p:spPr>
          <a:xfrm rot="16200000" flipV="1">
            <a:off x="2915816" y="-1050776"/>
            <a:ext cx="12700" cy="3168352"/>
          </a:xfrm>
          <a:prstGeom prst="bentConnector3">
            <a:avLst>
              <a:gd name="adj1" fmla="val 180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12 Conector angular"/>
          <p:cNvCxnSpPr>
            <a:stCxn id="9" idx="1"/>
            <a:endCxn id="7" idx="3"/>
          </p:cNvCxnSpPr>
          <p:nvPr/>
        </p:nvCxnSpPr>
        <p:spPr>
          <a:xfrm rot="10800000">
            <a:off x="2555776" y="3467101"/>
            <a:ext cx="432048" cy="32060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16 Conector angular"/>
          <p:cNvCxnSpPr>
            <a:stCxn id="7" idx="2"/>
            <a:endCxn id="10" idx="1"/>
          </p:cNvCxnSpPr>
          <p:nvPr/>
        </p:nvCxnSpPr>
        <p:spPr>
          <a:xfrm rot="5400000" flipH="1" flipV="1">
            <a:off x="1978757" y="5391733"/>
            <a:ext cx="361950" cy="1656184"/>
          </a:xfrm>
          <a:prstGeom prst="bentConnector4">
            <a:avLst>
              <a:gd name="adj1" fmla="val -63158"/>
              <a:gd name="adj2" fmla="val 86957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14 Conector angular"/>
          <p:cNvCxnSpPr>
            <a:stCxn id="9" idx="3"/>
            <a:endCxn id="11" idx="1"/>
          </p:cNvCxnSpPr>
          <p:nvPr/>
        </p:nvCxnSpPr>
        <p:spPr>
          <a:xfrm flipV="1">
            <a:off x="6012160" y="3619500"/>
            <a:ext cx="432048" cy="16820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23 Conector angular"/>
          <p:cNvCxnSpPr>
            <a:stCxn id="11" idx="0"/>
            <a:endCxn id="8" idx="3"/>
          </p:cNvCxnSpPr>
          <p:nvPr/>
        </p:nvCxnSpPr>
        <p:spPr>
          <a:xfrm rot="16200000" flipH="1" flipV="1">
            <a:off x="6430212" y="115348"/>
            <a:ext cx="907740" cy="1743844"/>
          </a:xfrm>
          <a:prstGeom prst="bentConnector4">
            <a:avLst>
              <a:gd name="adj1" fmla="val -25183"/>
              <a:gd name="adj2" fmla="val 87612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26 Conector angular"/>
          <p:cNvCxnSpPr>
            <a:stCxn id="11" idx="2"/>
            <a:endCxn id="10" idx="3"/>
          </p:cNvCxnSpPr>
          <p:nvPr/>
        </p:nvCxnSpPr>
        <p:spPr>
          <a:xfrm rot="5400000" flipH="1">
            <a:off x="6550707" y="5500303"/>
            <a:ext cx="666750" cy="1743844"/>
          </a:xfrm>
          <a:prstGeom prst="bentConnector4">
            <a:avLst>
              <a:gd name="adj1" fmla="val -12820"/>
              <a:gd name="adj2" fmla="val 87612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>
            <a:stCxn id="9" idx="0"/>
            <a:endCxn id="8" idx="2"/>
          </p:cNvCxnSpPr>
          <p:nvPr/>
        </p:nvCxnSpPr>
        <p:spPr>
          <a:xfrm flipV="1">
            <a:off x="4499992" y="2348880"/>
            <a:ext cx="0" cy="2133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>
            <a:stCxn id="9" idx="2"/>
            <a:endCxn id="10" idx="0"/>
          </p:cNvCxnSpPr>
          <p:nvPr/>
        </p:nvCxnSpPr>
        <p:spPr>
          <a:xfrm>
            <a:off x="4499992" y="5013176"/>
            <a:ext cx="0" cy="2446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228600" y="838200"/>
            <a:ext cx="1295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"/>
          <p:cNvCxnSpPr/>
          <p:nvPr/>
        </p:nvCxnSpPr>
        <p:spPr>
          <a:xfrm>
            <a:off x="3203848" y="836712"/>
            <a:ext cx="1596752" cy="14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30 Grupo"/>
          <p:cNvGrpSpPr/>
          <p:nvPr/>
        </p:nvGrpSpPr>
        <p:grpSpPr>
          <a:xfrm>
            <a:off x="2987824" y="5257800"/>
            <a:ext cx="3024336" cy="1562100"/>
            <a:chOff x="2987824" y="5257800"/>
            <a:chExt cx="3024336" cy="1562100"/>
          </a:xfrm>
        </p:grpSpPr>
        <p:sp>
          <p:nvSpPr>
            <p:cNvPr id="10" name="9 Rectángulo"/>
            <p:cNvSpPr/>
            <p:nvPr/>
          </p:nvSpPr>
          <p:spPr>
            <a:xfrm>
              <a:off x="2987824" y="5257800"/>
              <a:ext cx="3024336" cy="15621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r>
                <a:rPr lang="es-GT" sz="1600" b="1" dirty="0" smtClean="0"/>
                <a:t>Estado y tendencias</a:t>
              </a:r>
              <a:endParaRPr lang="es-GT" sz="1200" b="1" dirty="0" smtClean="0"/>
            </a:p>
            <a:p>
              <a:endParaRPr lang="es-GT" sz="1000" b="1" dirty="0" smtClean="0"/>
            </a:p>
            <a:p>
              <a:pPr algn="ctr"/>
              <a:r>
                <a:rPr lang="es-ES" sz="1050" b="1" dirty="0" smtClean="0"/>
                <a:t>Bosque</a:t>
              </a:r>
              <a:r>
                <a:rPr lang="es-ES" sz="1050" b="1" dirty="0"/>
                <a:t>:  </a:t>
              </a:r>
              <a:r>
                <a:rPr lang="es-ES" sz="1050" dirty="0"/>
                <a:t>Deforestación</a:t>
              </a:r>
            </a:p>
            <a:p>
              <a:pPr algn="ctr"/>
              <a:r>
                <a:rPr lang="es-ES" sz="1050" b="1" dirty="0"/>
                <a:t>Agua:</a:t>
              </a:r>
              <a:r>
                <a:rPr lang="es-ES" sz="1050" dirty="0"/>
                <a:t> Enfoque extractivo</a:t>
              </a:r>
              <a:endParaRPr lang="es-ES" sz="1050" b="1" dirty="0"/>
            </a:p>
            <a:p>
              <a:pPr algn="ctr"/>
              <a:r>
                <a:rPr lang="es-ES" sz="1050" b="1" dirty="0"/>
                <a:t>Recursos del subsuelo: </a:t>
              </a:r>
              <a:r>
                <a:rPr lang="es-ES" sz="1050" dirty="0"/>
                <a:t>Agotamiento y conflictividad</a:t>
              </a:r>
              <a:endParaRPr lang="es-ES" sz="1050" b="1" dirty="0"/>
            </a:p>
            <a:p>
              <a:pPr algn="ctr"/>
              <a:r>
                <a:rPr lang="es-ES" sz="1050" b="1" dirty="0"/>
                <a:t>Zona marino-costera:</a:t>
              </a:r>
              <a:r>
                <a:rPr lang="es-ES" sz="1050" dirty="0"/>
                <a:t> Degradación y pobreza</a:t>
              </a:r>
              <a:endParaRPr lang="es-ES" sz="1050" b="1" dirty="0"/>
            </a:p>
            <a:p>
              <a:pPr algn="ctr"/>
              <a:r>
                <a:rPr lang="es-ES" sz="1050" b="1" dirty="0"/>
                <a:t>Calidad ambiental (contaminantes sólidos, líquidos y gaseosos)</a:t>
              </a:r>
              <a:r>
                <a:rPr lang="es-GT" sz="1050" dirty="0"/>
                <a:t>: Deterioro creciente</a:t>
              </a:r>
            </a:p>
          </p:txBody>
        </p:sp>
        <p:cxnSp>
          <p:nvCxnSpPr>
            <p:cNvPr id="22" name="21 Conector recto"/>
            <p:cNvCxnSpPr/>
            <p:nvPr/>
          </p:nvCxnSpPr>
          <p:spPr>
            <a:xfrm>
              <a:off x="3203848" y="5638800"/>
              <a:ext cx="1596752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22 Conector recto"/>
          <p:cNvCxnSpPr/>
          <p:nvPr/>
        </p:nvCxnSpPr>
        <p:spPr>
          <a:xfrm>
            <a:off x="6553200" y="838200"/>
            <a:ext cx="1295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"/>
          <p:cNvCxnSpPr/>
          <p:nvPr/>
        </p:nvCxnSpPr>
        <p:spPr>
          <a:xfrm flipV="1">
            <a:off x="3202895" y="2852936"/>
            <a:ext cx="1596752" cy="83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406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52400" y="1289362"/>
            <a:ext cx="8839200" cy="52578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grpSp>
        <p:nvGrpSpPr>
          <p:cNvPr id="80" name="16 Grupo"/>
          <p:cNvGrpSpPr/>
          <p:nvPr/>
        </p:nvGrpSpPr>
        <p:grpSpPr>
          <a:xfrm>
            <a:off x="1714791" y="3352798"/>
            <a:ext cx="930124" cy="1588369"/>
            <a:chOff x="1433511" y="3436143"/>
            <a:chExt cx="1766889" cy="160020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81" name="80 Conector recto de flecha"/>
            <p:cNvCxnSpPr/>
            <p:nvPr/>
          </p:nvCxnSpPr>
          <p:spPr>
            <a:xfrm>
              <a:off x="1433511" y="5029200"/>
              <a:ext cx="1766889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82" name="81 Conector recto de flecha"/>
            <p:cNvCxnSpPr/>
            <p:nvPr/>
          </p:nvCxnSpPr>
          <p:spPr>
            <a:xfrm>
              <a:off x="1452562" y="3436143"/>
              <a:ext cx="0" cy="160020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5" name="23 Grupo"/>
          <p:cNvGrpSpPr/>
          <p:nvPr/>
        </p:nvGrpSpPr>
        <p:grpSpPr>
          <a:xfrm>
            <a:off x="1860828" y="1809751"/>
            <a:ext cx="784086" cy="684400"/>
            <a:chOff x="1066800" y="1809750"/>
            <a:chExt cx="1905000" cy="131445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96" name="95 Conector recto de flecha"/>
            <p:cNvCxnSpPr/>
            <p:nvPr/>
          </p:nvCxnSpPr>
          <p:spPr>
            <a:xfrm>
              <a:off x="1066800" y="1828800"/>
              <a:ext cx="19050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7" name="96 Conector recto de flecha"/>
            <p:cNvCxnSpPr/>
            <p:nvPr/>
          </p:nvCxnSpPr>
          <p:spPr>
            <a:xfrm>
              <a:off x="1066800" y="1809750"/>
              <a:ext cx="0" cy="13144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98" name="26 Grupo"/>
          <p:cNvGrpSpPr/>
          <p:nvPr/>
        </p:nvGrpSpPr>
        <p:grpSpPr>
          <a:xfrm>
            <a:off x="3673801" y="1757364"/>
            <a:ext cx="3108000" cy="3967634"/>
            <a:chOff x="4137484" y="1621631"/>
            <a:chExt cx="3939716" cy="4643437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99" name="98 Conector recto de flecha"/>
            <p:cNvCxnSpPr/>
            <p:nvPr/>
          </p:nvCxnSpPr>
          <p:spPr>
            <a:xfrm flipH="1" flipV="1">
              <a:off x="4137484" y="5943600"/>
              <a:ext cx="2468" cy="321468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0" name="99 Conector recto de flecha"/>
            <p:cNvCxnSpPr/>
            <p:nvPr/>
          </p:nvCxnSpPr>
          <p:spPr>
            <a:xfrm>
              <a:off x="8077200" y="1621631"/>
              <a:ext cx="0" cy="4643436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1" name="100 Conector recto de flecha"/>
            <p:cNvCxnSpPr/>
            <p:nvPr/>
          </p:nvCxnSpPr>
          <p:spPr>
            <a:xfrm>
              <a:off x="4152900" y="6248400"/>
              <a:ext cx="3924300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02" name="101 Conector recto de flecha"/>
            <p:cNvCxnSpPr/>
            <p:nvPr/>
          </p:nvCxnSpPr>
          <p:spPr>
            <a:xfrm>
              <a:off x="5336319" y="1640077"/>
              <a:ext cx="2740881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6" name="5 Conector recto de flecha"/>
          <p:cNvCxnSpPr/>
          <p:nvPr/>
        </p:nvCxnSpPr>
        <p:spPr>
          <a:xfrm>
            <a:off x="4390949" y="914400"/>
            <a:ext cx="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" name="6 Conector recto de flecha"/>
          <p:cNvCxnSpPr/>
          <p:nvPr/>
        </p:nvCxnSpPr>
        <p:spPr>
          <a:xfrm flipV="1">
            <a:off x="4619549" y="914400"/>
            <a:ext cx="0" cy="304800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4" name="43 Rectángulo redondeado"/>
          <p:cNvSpPr/>
          <p:nvPr/>
        </p:nvSpPr>
        <p:spPr>
          <a:xfrm>
            <a:off x="2743200" y="1484782"/>
            <a:ext cx="1861200" cy="848987"/>
          </a:xfrm>
          <a:prstGeom prst="roundRect">
            <a:avLst>
              <a:gd name="adj" fmla="val 11438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G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Institucional</a:t>
            </a:r>
          </a:p>
          <a:p>
            <a:pPr algn="ctr"/>
            <a:endParaRPr lang="es-GT" sz="1000" dirty="0"/>
          </a:p>
        </p:txBody>
      </p:sp>
      <p:sp>
        <p:nvSpPr>
          <p:cNvPr id="46" name="45 Rectángulo redondeado"/>
          <p:cNvSpPr/>
          <p:nvPr/>
        </p:nvSpPr>
        <p:spPr>
          <a:xfrm>
            <a:off x="4769645" y="2514600"/>
            <a:ext cx="1859755" cy="849081"/>
          </a:xfrm>
          <a:prstGeom prst="roundRect">
            <a:avLst>
              <a:gd name="adj" fmla="val 9524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</a:p>
        </p:txBody>
      </p:sp>
      <p:sp>
        <p:nvSpPr>
          <p:cNvPr id="62" name="61 CuadroTexto"/>
          <p:cNvSpPr txBox="1"/>
          <p:nvPr/>
        </p:nvSpPr>
        <p:spPr>
          <a:xfrm>
            <a:off x="205410" y="330369"/>
            <a:ext cx="6818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PROBLEMAS AMBIENTALES Y EL DESARROLLO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138 Rectángulo redondeado"/>
          <p:cNvSpPr/>
          <p:nvPr/>
        </p:nvSpPr>
        <p:spPr>
          <a:xfrm>
            <a:off x="4769639" y="2514648"/>
            <a:ext cx="1859755" cy="849081"/>
          </a:xfrm>
          <a:prstGeom prst="roundRect">
            <a:avLst>
              <a:gd name="adj" fmla="val 9524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</a:p>
          <a:p>
            <a:pPr algn="ctr"/>
            <a:r>
              <a:rPr lang="es-GT" sz="700" dirty="0" smtClean="0"/>
              <a:t>Pobreza: 53.7%</a:t>
            </a:r>
          </a:p>
          <a:p>
            <a:pPr algn="ctr"/>
            <a:r>
              <a:rPr lang="es-GT" sz="700" dirty="0" smtClean="0"/>
              <a:t>Pobreza extrema: 13.3%</a:t>
            </a:r>
          </a:p>
          <a:p>
            <a:pPr algn="ctr"/>
            <a:r>
              <a:rPr lang="es-GT" sz="700" dirty="0" smtClean="0"/>
              <a:t>Desnutrición crónica en menores de 5 años 49.8%</a:t>
            </a:r>
          </a:p>
          <a:p>
            <a:pPr algn="ctr"/>
            <a:r>
              <a:rPr lang="es-GT" sz="700" dirty="0"/>
              <a:t>IDH (2011): 0.57</a:t>
            </a:r>
          </a:p>
          <a:p>
            <a:pPr algn="ctr"/>
            <a:endParaRPr lang="es-GT" sz="900" dirty="0" smtClean="0"/>
          </a:p>
        </p:txBody>
      </p:sp>
      <p:cxnSp>
        <p:nvCxnSpPr>
          <p:cNvPr id="64" name="63 Conector recto"/>
          <p:cNvCxnSpPr/>
          <p:nvPr/>
        </p:nvCxnSpPr>
        <p:spPr>
          <a:xfrm flipV="1">
            <a:off x="0" y="764704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40 Conector recto"/>
          <p:cNvCxnSpPr/>
          <p:nvPr/>
        </p:nvCxnSpPr>
        <p:spPr>
          <a:xfrm>
            <a:off x="2853462" y="1781053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7" name="46 Conector recto"/>
          <p:cNvCxnSpPr/>
          <p:nvPr/>
        </p:nvCxnSpPr>
        <p:spPr>
          <a:xfrm>
            <a:off x="4871430" y="2802632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3" name="42 Rectángulo redondeado"/>
          <p:cNvSpPr/>
          <p:nvPr/>
        </p:nvSpPr>
        <p:spPr>
          <a:xfrm>
            <a:off x="990600" y="5554650"/>
            <a:ext cx="2189192" cy="304800"/>
          </a:xfrm>
          <a:prstGeom prst="roundRect">
            <a:avLst>
              <a:gd name="adj" fmla="val 11111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80000">
                <a:schemeClr val="accent1">
                  <a:lumMod val="75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15% del territorio sobre utilizado y erosión de 148 millones de toneladas de suelo</a:t>
            </a:r>
            <a:endParaRPr lang="es-GT" sz="700" b="1" dirty="0"/>
          </a:p>
        </p:txBody>
      </p:sp>
      <p:sp>
        <p:nvSpPr>
          <p:cNvPr id="49" name="48 Rectángulo redondeado"/>
          <p:cNvSpPr/>
          <p:nvPr/>
        </p:nvSpPr>
        <p:spPr>
          <a:xfrm>
            <a:off x="227410" y="3483808"/>
            <a:ext cx="1222113" cy="573245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Deforestación anual de 132,000 ha de bosque natural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Flujo de 31.6 millones de m</a:t>
            </a:r>
            <a:r>
              <a:rPr lang="es-GT" sz="700" baseline="30000" dirty="0" smtClean="0"/>
              <a:t>3</a:t>
            </a:r>
            <a:r>
              <a:rPr lang="es-GT" sz="700" dirty="0" smtClean="0"/>
              <a:t> de madera</a:t>
            </a:r>
          </a:p>
        </p:txBody>
      </p:sp>
      <p:sp>
        <p:nvSpPr>
          <p:cNvPr id="50" name="49 Rectángulo redondeado"/>
          <p:cNvSpPr/>
          <p:nvPr/>
        </p:nvSpPr>
        <p:spPr>
          <a:xfrm>
            <a:off x="227410" y="4103143"/>
            <a:ext cx="1222113" cy="242349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Uso extractivo de 20,000 millones </a:t>
            </a:r>
            <a:r>
              <a:rPr lang="es-GT" sz="700" dirty="0"/>
              <a:t>de </a:t>
            </a:r>
            <a:r>
              <a:rPr lang="es-GT" sz="700" dirty="0" smtClean="0"/>
              <a:t>m</a:t>
            </a:r>
            <a:r>
              <a:rPr lang="es-GT" sz="700" baseline="30000" dirty="0" smtClean="0"/>
              <a:t>3 </a:t>
            </a:r>
            <a:r>
              <a:rPr lang="es-GT" sz="700" dirty="0" smtClean="0"/>
              <a:t>de agua</a:t>
            </a:r>
          </a:p>
        </p:txBody>
      </p:sp>
      <p:sp>
        <p:nvSpPr>
          <p:cNvPr id="52" name="51 Rectángulo redondeado"/>
          <p:cNvSpPr/>
          <p:nvPr/>
        </p:nvSpPr>
        <p:spPr>
          <a:xfrm>
            <a:off x="227410" y="4391582"/>
            <a:ext cx="1222113" cy="344742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Extracción de 40 millones de toneladas de recursos del subsuelo</a:t>
            </a:r>
          </a:p>
        </p:txBody>
      </p:sp>
      <p:sp>
        <p:nvSpPr>
          <p:cNvPr id="53" name="52 Rectángulo redondeado"/>
          <p:cNvSpPr/>
          <p:nvPr/>
        </p:nvSpPr>
        <p:spPr>
          <a:xfrm>
            <a:off x="227410" y="4782413"/>
            <a:ext cx="1222113" cy="705772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Merma de poblaciones silvestres de la zona marino-costera (degradación de tierras contaminación de suelo y agua)</a:t>
            </a:r>
          </a:p>
        </p:txBody>
      </p:sp>
      <p:sp>
        <p:nvSpPr>
          <p:cNvPr id="54" name="53 Rectángulo redondeado"/>
          <p:cNvSpPr/>
          <p:nvPr/>
        </p:nvSpPr>
        <p:spPr>
          <a:xfrm>
            <a:off x="1860828" y="3649265"/>
            <a:ext cx="1568172" cy="242349"/>
          </a:xfrm>
          <a:prstGeom prst="roundRect">
            <a:avLst>
              <a:gd name="adj" fmla="val 11111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Generación de 116.5 millones de toneladas de desechos sólidos</a:t>
            </a:r>
          </a:p>
        </p:txBody>
      </p:sp>
      <p:sp>
        <p:nvSpPr>
          <p:cNvPr id="55" name="54 Rectángulo redondeado"/>
          <p:cNvSpPr/>
          <p:nvPr/>
        </p:nvSpPr>
        <p:spPr>
          <a:xfrm>
            <a:off x="1860828" y="3948383"/>
            <a:ext cx="1568172" cy="242349"/>
          </a:xfrm>
          <a:prstGeom prst="roundRect">
            <a:avLst>
              <a:gd name="adj" fmla="val 11111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Generación de 10,000 millones de  </a:t>
            </a:r>
            <a:r>
              <a:rPr lang="es-GT" sz="700" dirty="0"/>
              <a:t>m</a:t>
            </a:r>
            <a:r>
              <a:rPr lang="es-GT" sz="700" baseline="30000" dirty="0"/>
              <a:t>3 </a:t>
            </a:r>
            <a:r>
              <a:rPr lang="es-GT" sz="700" baseline="30000" dirty="0" smtClean="0"/>
              <a:t> </a:t>
            </a:r>
            <a:r>
              <a:rPr lang="es-GT" sz="700" dirty="0" smtClean="0"/>
              <a:t>de aguas residuales</a:t>
            </a:r>
          </a:p>
        </p:txBody>
      </p:sp>
      <p:sp>
        <p:nvSpPr>
          <p:cNvPr id="58" name="57 Rectángulo redondeado"/>
          <p:cNvSpPr/>
          <p:nvPr/>
        </p:nvSpPr>
        <p:spPr>
          <a:xfrm>
            <a:off x="1860828" y="4253451"/>
            <a:ext cx="1568172" cy="242349"/>
          </a:xfrm>
          <a:prstGeom prst="roundRect">
            <a:avLst>
              <a:gd name="adj" fmla="val 11111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0" rIns="36000" bIns="0"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Emisión de 48.3 millones de toneladas equivalentes de CO</a:t>
            </a:r>
            <a:r>
              <a:rPr lang="es-GT" sz="700" baseline="-25000" dirty="0" smtClean="0"/>
              <a:t>2</a:t>
            </a:r>
          </a:p>
        </p:txBody>
      </p:sp>
      <p:cxnSp>
        <p:nvCxnSpPr>
          <p:cNvPr id="59" name="58 Conector recto de flecha"/>
          <p:cNvCxnSpPr/>
          <p:nvPr/>
        </p:nvCxnSpPr>
        <p:spPr>
          <a:xfrm flipH="1">
            <a:off x="2644914" y="2895600"/>
            <a:ext cx="2079486" cy="0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60" name="23 Grupo"/>
          <p:cNvGrpSpPr/>
          <p:nvPr/>
        </p:nvGrpSpPr>
        <p:grpSpPr>
          <a:xfrm flipH="1">
            <a:off x="4650024" y="1918458"/>
            <a:ext cx="1049493" cy="558703"/>
            <a:chOff x="1066800" y="1809750"/>
            <a:chExt cx="1905000" cy="131445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61" name="60 Conector recto de flecha"/>
            <p:cNvCxnSpPr/>
            <p:nvPr/>
          </p:nvCxnSpPr>
          <p:spPr>
            <a:xfrm>
              <a:off x="1066800" y="1828800"/>
              <a:ext cx="19050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" name="62 Conector recto de flecha"/>
            <p:cNvCxnSpPr/>
            <p:nvPr/>
          </p:nvCxnSpPr>
          <p:spPr>
            <a:xfrm>
              <a:off x="1066800" y="1809750"/>
              <a:ext cx="0" cy="13144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5" name="23 Grupo"/>
          <p:cNvGrpSpPr/>
          <p:nvPr/>
        </p:nvGrpSpPr>
        <p:grpSpPr>
          <a:xfrm rot="5400000" flipH="1">
            <a:off x="4449342" y="3753852"/>
            <a:ext cx="1566181" cy="1026094"/>
            <a:chOff x="1066800" y="1809750"/>
            <a:chExt cx="1905000" cy="1314450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66" name="65 Conector recto de flecha"/>
            <p:cNvCxnSpPr/>
            <p:nvPr/>
          </p:nvCxnSpPr>
          <p:spPr>
            <a:xfrm>
              <a:off x="1066800" y="1828800"/>
              <a:ext cx="19050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7" name="66 Conector recto de flecha"/>
            <p:cNvCxnSpPr/>
            <p:nvPr/>
          </p:nvCxnSpPr>
          <p:spPr>
            <a:xfrm>
              <a:off x="1066800" y="1809750"/>
              <a:ext cx="0" cy="131445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8" name="16 Grupo"/>
          <p:cNvGrpSpPr/>
          <p:nvPr/>
        </p:nvGrpSpPr>
        <p:grpSpPr>
          <a:xfrm rot="5400000" flipH="1">
            <a:off x="1293984" y="3654736"/>
            <a:ext cx="1730445" cy="1170880"/>
            <a:chOff x="1433511" y="3572212"/>
            <a:chExt cx="1766889" cy="1464131"/>
          </a:xfrm>
          <a:solidFill>
            <a:schemeClr val="accent3">
              <a:lumMod val="60000"/>
              <a:lumOff val="40000"/>
            </a:schemeClr>
          </a:solidFill>
        </p:grpSpPr>
        <p:cxnSp>
          <p:nvCxnSpPr>
            <p:cNvPr id="69" name="68 Conector recto de flecha"/>
            <p:cNvCxnSpPr/>
            <p:nvPr/>
          </p:nvCxnSpPr>
          <p:spPr>
            <a:xfrm>
              <a:off x="1433511" y="5029200"/>
              <a:ext cx="1766889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0" name="69 Conector recto de flecha"/>
            <p:cNvCxnSpPr/>
            <p:nvPr/>
          </p:nvCxnSpPr>
          <p:spPr>
            <a:xfrm rot="5400000">
              <a:off x="720497" y="4304278"/>
              <a:ext cx="1464131" cy="0"/>
            </a:xfrm>
            <a:prstGeom prst="straightConnector1">
              <a:avLst/>
            </a:prstGeom>
            <a:ln w="38100">
              <a:headEnd type="none" w="med" len="med"/>
              <a:tailEnd type="non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57" name="56 Rectángulo redondeado"/>
          <p:cNvSpPr/>
          <p:nvPr/>
        </p:nvSpPr>
        <p:spPr>
          <a:xfrm>
            <a:off x="2744645" y="4572000"/>
            <a:ext cx="1859755" cy="848987"/>
          </a:xfrm>
          <a:prstGeom prst="roundRect">
            <a:avLst>
              <a:gd name="adj" fmla="val 7961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</a:p>
          <a:p>
            <a:pPr algn="ctr"/>
            <a:endParaRPr lang="en-US" sz="1000" dirty="0" smtClean="0"/>
          </a:p>
          <a:p>
            <a:pPr algn="ctr"/>
            <a:r>
              <a:rPr lang="en-US" sz="1000" dirty="0" smtClean="0"/>
              <a:t>Stock</a:t>
            </a:r>
            <a:endParaRPr lang="es-GT" sz="1000" dirty="0"/>
          </a:p>
        </p:txBody>
      </p:sp>
      <p:cxnSp>
        <p:nvCxnSpPr>
          <p:cNvPr id="42" name="41 Conector recto"/>
          <p:cNvCxnSpPr/>
          <p:nvPr/>
        </p:nvCxnSpPr>
        <p:spPr>
          <a:xfrm>
            <a:off x="2845708" y="4873970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0" name="9 Grupo"/>
          <p:cNvGrpSpPr/>
          <p:nvPr/>
        </p:nvGrpSpPr>
        <p:grpSpPr>
          <a:xfrm>
            <a:off x="6934200" y="2110705"/>
            <a:ext cx="1981200" cy="213979"/>
            <a:chOff x="6934200" y="1767221"/>
            <a:chExt cx="1981200" cy="213979"/>
          </a:xfrm>
        </p:grpSpPr>
        <p:sp>
          <p:nvSpPr>
            <p:cNvPr id="74" name="73 Rectángulo redondeado"/>
            <p:cNvSpPr/>
            <p:nvPr/>
          </p:nvSpPr>
          <p:spPr>
            <a:xfrm>
              <a:off x="6934200" y="1767221"/>
              <a:ext cx="1981200" cy="21397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pPr marL="266700"/>
              <a:r>
                <a:rPr lang="es-GT" sz="700" dirty="0" smtClean="0"/>
                <a:t>Problemas ambientales derivados de los flujos de la Economía al Ambiente</a:t>
              </a:r>
            </a:p>
          </p:txBody>
        </p:sp>
        <p:sp>
          <p:nvSpPr>
            <p:cNvPr id="73" name="72 Rectángulo redondeado"/>
            <p:cNvSpPr/>
            <p:nvPr/>
          </p:nvSpPr>
          <p:spPr>
            <a:xfrm>
              <a:off x="6934200" y="1768139"/>
              <a:ext cx="180000" cy="180000"/>
            </a:xfrm>
            <a:prstGeom prst="roundRect">
              <a:avLst>
                <a:gd name="adj" fmla="val 11111"/>
              </a:avLst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lIns="36000" tIns="0" rIns="36000" bIns="0" rtlCol="0" anchor="t" anchorCtr="0"/>
            <a:lstStyle/>
            <a:p>
              <a:endParaRPr lang="es-GT" sz="700" dirty="0" smtClean="0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6934200" y="1744250"/>
            <a:ext cx="1981200" cy="213979"/>
            <a:chOff x="6934200" y="2217695"/>
            <a:chExt cx="1981200" cy="213979"/>
          </a:xfrm>
        </p:grpSpPr>
        <p:sp>
          <p:nvSpPr>
            <p:cNvPr id="75" name="74 Rectángulo redondeado"/>
            <p:cNvSpPr/>
            <p:nvPr/>
          </p:nvSpPr>
          <p:spPr>
            <a:xfrm>
              <a:off x="6934200" y="2217695"/>
              <a:ext cx="1981200" cy="21397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pPr marL="266700"/>
              <a:r>
                <a:rPr lang="es-GT" sz="700" dirty="0" smtClean="0"/>
                <a:t>Problemas ambientales derivados de los flujos del Ambiente a la Economía</a:t>
              </a:r>
            </a:p>
          </p:txBody>
        </p:sp>
        <p:sp>
          <p:nvSpPr>
            <p:cNvPr id="72" name="71 Rectángulo redondeado"/>
            <p:cNvSpPr/>
            <p:nvPr/>
          </p:nvSpPr>
          <p:spPr>
            <a:xfrm>
              <a:off x="6934200" y="2231092"/>
              <a:ext cx="180000" cy="178734"/>
            </a:xfrm>
            <a:prstGeom prst="roundRect">
              <a:avLst>
                <a:gd name="adj" fmla="val 11111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endParaRPr lang="es-GT" sz="700" dirty="0" smtClean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6934200" y="2477161"/>
            <a:ext cx="1981200" cy="213979"/>
            <a:chOff x="6934200" y="2693858"/>
            <a:chExt cx="1981200" cy="213979"/>
          </a:xfrm>
        </p:grpSpPr>
        <p:sp>
          <p:nvSpPr>
            <p:cNvPr id="76" name="75 Rectángulo redondeado"/>
            <p:cNvSpPr/>
            <p:nvPr/>
          </p:nvSpPr>
          <p:spPr>
            <a:xfrm>
              <a:off x="6934200" y="2693858"/>
              <a:ext cx="1981200" cy="213979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pPr marL="266700"/>
              <a:r>
                <a:rPr lang="es-GT" sz="700" dirty="0" smtClean="0"/>
                <a:t>Problemas de intensidad y eficiencia sistemática</a:t>
              </a:r>
            </a:p>
          </p:txBody>
        </p:sp>
        <p:sp>
          <p:nvSpPr>
            <p:cNvPr id="79" name="78 Rectángulo redondeado"/>
            <p:cNvSpPr/>
            <p:nvPr/>
          </p:nvSpPr>
          <p:spPr>
            <a:xfrm>
              <a:off x="6934200" y="2710847"/>
              <a:ext cx="180000" cy="180000"/>
            </a:xfrm>
            <a:prstGeom prst="roundRect">
              <a:avLst>
                <a:gd name="adj" fmla="val 11111"/>
              </a:avLst>
            </a:prstGeom>
            <a:gradFill>
              <a:gsLst>
                <a:gs pos="0">
                  <a:schemeClr val="tx2">
                    <a:lumMod val="50000"/>
                  </a:schemeClr>
                </a:gs>
                <a:gs pos="80000">
                  <a:schemeClr val="accent1">
                    <a:lumMod val="7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es-GT" sz="700" b="1" dirty="0"/>
            </a:p>
          </p:txBody>
        </p:sp>
      </p:grpSp>
      <p:sp>
        <p:nvSpPr>
          <p:cNvPr id="108" name="107 Rectángulo redondeado"/>
          <p:cNvSpPr/>
          <p:nvPr/>
        </p:nvSpPr>
        <p:spPr>
          <a:xfrm>
            <a:off x="4907525" y="4538469"/>
            <a:ext cx="1340875" cy="395608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 rtlCol="0" anchor="ctr" anchorCtr="0"/>
          <a:lstStyle/>
          <a:p>
            <a:pPr algn="ctr"/>
            <a:r>
              <a:rPr lang="es-GT" sz="700" dirty="0" smtClean="0"/>
              <a:t>Se revierte en bienestar humano:  salud, alimentación, ingresos, desastres</a:t>
            </a:r>
          </a:p>
        </p:txBody>
      </p:sp>
      <p:sp>
        <p:nvSpPr>
          <p:cNvPr id="109" name="108 Rectángulo redondeado"/>
          <p:cNvSpPr/>
          <p:nvPr/>
        </p:nvSpPr>
        <p:spPr>
          <a:xfrm>
            <a:off x="6111363" y="5152471"/>
            <a:ext cx="1340875" cy="395608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 rtlCol="0" anchor="ctr" anchorCtr="0"/>
          <a:lstStyle/>
          <a:p>
            <a:r>
              <a:rPr lang="es-GT" sz="700" dirty="0" smtClean="0"/>
              <a:t>Inversiones públicas para gestión ambiental = 0.6% del PIB</a:t>
            </a:r>
          </a:p>
        </p:txBody>
      </p:sp>
      <p:sp>
        <p:nvSpPr>
          <p:cNvPr id="83" name="82 Rectángulo redondeado"/>
          <p:cNvSpPr/>
          <p:nvPr/>
        </p:nvSpPr>
        <p:spPr>
          <a:xfrm>
            <a:off x="2730039" y="3177149"/>
            <a:ext cx="1919986" cy="395608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36000" tIns="0" rIns="36000" bIns="0" rtlCol="0" anchor="ctr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err="1" smtClean="0"/>
              <a:t>Gini</a:t>
            </a:r>
            <a:r>
              <a:rPr lang="es-GT" sz="700" dirty="0" smtClean="0"/>
              <a:t> de distribución de ingreso (2007): 0.54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GT" sz="700" dirty="0" err="1" smtClean="0"/>
              <a:t>Gini</a:t>
            </a:r>
            <a:r>
              <a:rPr lang="es-GT" sz="700" dirty="0" smtClean="0"/>
              <a:t> de concentración de la tierra (2003): 0.84</a:t>
            </a:r>
          </a:p>
        </p:txBody>
      </p:sp>
      <p:sp>
        <p:nvSpPr>
          <p:cNvPr id="45" name="44 Rectángulo redondeado"/>
          <p:cNvSpPr/>
          <p:nvPr/>
        </p:nvSpPr>
        <p:spPr>
          <a:xfrm>
            <a:off x="733348" y="2514602"/>
            <a:ext cx="1859755" cy="849081"/>
          </a:xfrm>
          <a:prstGeom prst="roundRect">
            <a:avLst>
              <a:gd name="adj" fmla="val 11111"/>
            </a:avLst>
          </a:prstGeom>
          <a:solidFill>
            <a:schemeClr val="accent3">
              <a:lumMod val="75000"/>
              <a:alpha val="5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s-GT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Económico</a:t>
            </a:r>
          </a:p>
          <a:p>
            <a:pPr algn="ctr"/>
            <a:endParaRPr lang="es-GT" sz="500" dirty="0" smtClean="0"/>
          </a:p>
        </p:txBody>
      </p:sp>
      <p:cxnSp>
        <p:nvCxnSpPr>
          <p:cNvPr id="3" name="2 Conector recto"/>
          <p:cNvCxnSpPr/>
          <p:nvPr/>
        </p:nvCxnSpPr>
        <p:spPr>
          <a:xfrm>
            <a:off x="815700" y="2802634"/>
            <a:ext cx="1656184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7" name="126 Rectángulo redondeado"/>
          <p:cNvSpPr/>
          <p:nvPr/>
        </p:nvSpPr>
        <p:spPr>
          <a:xfrm>
            <a:off x="990600" y="5895894"/>
            <a:ext cx="2189192" cy="190500"/>
          </a:xfrm>
          <a:prstGeom prst="roundRect">
            <a:avLst>
              <a:gd name="adj" fmla="val 11111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80000">
                <a:schemeClr val="accent1">
                  <a:lumMod val="75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Efectividad de manejo de áreas protegidas: </a:t>
            </a:r>
            <a:r>
              <a:rPr lang="es-GT" sz="700" b="1" u="sng" dirty="0" smtClean="0"/>
              <a:t>media</a:t>
            </a:r>
            <a:endParaRPr lang="es-GT" sz="700" b="1" u="sng" dirty="0"/>
          </a:p>
        </p:txBody>
      </p:sp>
      <p:sp>
        <p:nvSpPr>
          <p:cNvPr id="2" name="1 CuadroTexto"/>
          <p:cNvSpPr txBox="1"/>
          <p:nvPr/>
        </p:nvSpPr>
        <p:spPr>
          <a:xfrm>
            <a:off x="917574" y="2905863"/>
            <a:ext cx="14446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>
                <a:solidFill>
                  <a:schemeClr val="bg1"/>
                </a:solidFill>
              </a:rPr>
              <a:t>Crecimiento del PIB del 3.5</a:t>
            </a:r>
            <a:r>
              <a:rPr lang="es-GT" sz="700" dirty="0" smtClean="0">
                <a:solidFill>
                  <a:schemeClr val="bg1"/>
                </a:solidFill>
              </a:rPr>
              <a:t>%</a:t>
            </a:r>
            <a:endParaRPr lang="es-GT" sz="700" dirty="0">
              <a:solidFill>
                <a:schemeClr val="bg1"/>
              </a:solidFill>
            </a:endParaRPr>
          </a:p>
        </p:txBody>
      </p:sp>
      <p:grpSp>
        <p:nvGrpSpPr>
          <p:cNvPr id="15" name="14 Grupo"/>
          <p:cNvGrpSpPr/>
          <p:nvPr/>
        </p:nvGrpSpPr>
        <p:grpSpPr>
          <a:xfrm>
            <a:off x="383945" y="1857879"/>
            <a:ext cx="3976524" cy="1418866"/>
            <a:chOff x="383945" y="1857879"/>
            <a:chExt cx="3976524" cy="1418866"/>
          </a:xfrm>
        </p:grpSpPr>
        <p:sp>
          <p:nvSpPr>
            <p:cNvPr id="78" name="77 Rectángulo redondeado"/>
            <p:cNvSpPr/>
            <p:nvPr/>
          </p:nvSpPr>
          <p:spPr>
            <a:xfrm>
              <a:off x="3019594" y="2788497"/>
              <a:ext cx="1340875" cy="299703"/>
            </a:xfrm>
            <a:prstGeom prst="roundRect">
              <a:avLst>
                <a:gd name="adj" fmla="val 11111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0" rIns="36000" bIns="0" rtlCol="0" anchor="ctr" anchorCtr="0"/>
            <a:lstStyle/>
            <a:p>
              <a:pPr algn="ctr"/>
              <a:r>
                <a:rPr lang="es-GT" sz="700" dirty="0" smtClean="0"/>
                <a:t>Remuneración asalariados </a:t>
              </a:r>
              <a:br>
                <a:rPr lang="es-GT" sz="700" dirty="0" smtClean="0"/>
              </a:br>
              <a:r>
                <a:rPr lang="es-GT" sz="700" dirty="0" smtClean="0"/>
                <a:t>30.3% del PIB</a:t>
              </a:r>
            </a:p>
          </p:txBody>
        </p:sp>
        <p:sp>
          <p:nvSpPr>
            <p:cNvPr id="84" name="83 Rectángulo redondeado"/>
            <p:cNvSpPr/>
            <p:nvPr/>
          </p:nvSpPr>
          <p:spPr>
            <a:xfrm>
              <a:off x="383945" y="1857879"/>
              <a:ext cx="1340875" cy="299703"/>
            </a:xfrm>
            <a:prstGeom prst="roundRect">
              <a:avLst>
                <a:gd name="adj" fmla="val 11111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0" rIns="36000" bIns="0" rtlCol="0" anchor="ctr" anchorCtr="0"/>
            <a:lstStyle/>
            <a:p>
              <a:pPr algn="ctr"/>
              <a:r>
                <a:rPr lang="es-GT" sz="700" dirty="0" smtClean="0"/>
                <a:t>Impuestos netos 6.9% del PIB</a:t>
              </a:r>
            </a:p>
          </p:txBody>
        </p:sp>
        <p:grpSp>
          <p:nvGrpSpPr>
            <p:cNvPr id="13" name="12 Grupo"/>
            <p:cNvGrpSpPr/>
            <p:nvPr/>
          </p:nvGrpSpPr>
          <p:grpSpPr>
            <a:xfrm>
              <a:off x="533400" y="2157582"/>
              <a:ext cx="2486194" cy="852319"/>
              <a:chOff x="533400" y="2157582"/>
              <a:chExt cx="2486194" cy="852319"/>
            </a:xfrm>
          </p:grpSpPr>
          <p:cxnSp>
            <p:nvCxnSpPr>
              <p:cNvPr id="86" name="85 Conector recto de flecha"/>
              <p:cNvCxnSpPr/>
              <p:nvPr/>
            </p:nvCxnSpPr>
            <p:spPr>
              <a:xfrm>
                <a:off x="542838" y="3005891"/>
                <a:ext cx="190510" cy="0"/>
              </a:xfrm>
              <a:prstGeom prst="straightConnector1">
                <a:avLst/>
              </a:prstGeom>
              <a:ln w="12700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87" name="86 Conector recto de flecha"/>
              <p:cNvCxnSpPr/>
              <p:nvPr/>
            </p:nvCxnSpPr>
            <p:spPr>
              <a:xfrm>
                <a:off x="533400" y="2157582"/>
                <a:ext cx="0" cy="852319"/>
              </a:xfrm>
              <a:prstGeom prst="straightConnector1">
                <a:avLst/>
              </a:prstGeom>
              <a:ln w="12700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30" name="129 Conector recto de flecha"/>
              <p:cNvCxnSpPr/>
              <p:nvPr/>
            </p:nvCxnSpPr>
            <p:spPr>
              <a:xfrm>
                <a:off x="2593103" y="3005891"/>
                <a:ext cx="426491" cy="0"/>
              </a:xfrm>
              <a:prstGeom prst="straightConnector1">
                <a:avLst/>
              </a:prstGeom>
              <a:ln w="12700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77" name="76 CuadroTexto"/>
            <p:cNvSpPr txBox="1"/>
            <p:nvPr/>
          </p:nvSpPr>
          <p:spPr>
            <a:xfrm>
              <a:off x="917574" y="3076690"/>
              <a:ext cx="163698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2075" indent="-92075">
                <a:buFont typeface="Arial" pitchFamily="34" charset="0"/>
                <a:buChar char="•"/>
              </a:pPr>
              <a:r>
                <a:rPr lang="es-GT" sz="700" dirty="0" smtClean="0">
                  <a:solidFill>
                    <a:schemeClr val="bg1"/>
                  </a:solidFill>
                </a:rPr>
                <a:t>Ingresos </a:t>
              </a:r>
              <a:r>
                <a:rPr lang="es-GT" sz="700" dirty="0">
                  <a:solidFill>
                    <a:schemeClr val="bg1"/>
                  </a:solidFill>
                </a:rPr>
                <a:t>empresas 62.8% del </a:t>
              </a:r>
              <a:r>
                <a:rPr lang="es-GT" sz="700" dirty="0" smtClean="0">
                  <a:solidFill>
                    <a:schemeClr val="bg1"/>
                  </a:solidFill>
                </a:rPr>
                <a:t>PIB</a:t>
              </a:r>
              <a:endParaRPr lang="es-GT" sz="7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9291154" y="2428044"/>
            <a:ext cx="4468190" cy="1971018"/>
            <a:chOff x="9389215" y="2389445"/>
            <a:chExt cx="4468190" cy="1971018"/>
          </a:xfrm>
        </p:grpSpPr>
        <p:sp>
          <p:nvSpPr>
            <p:cNvPr id="104" name="103 Rectángulo redondeado"/>
            <p:cNvSpPr/>
            <p:nvPr/>
          </p:nvSpPr>
          <p:spPr>
            <a:xfrm>
              <a:off x="9389215" y="2389445"/>
              <a:ext cx="4468190" cy="1971018"/>
            </a:xfrm>
            <a:prstGeom prst="roundRect">
              <a:avLst>
                <a:gd name="adj" fmla="val 11111"/>
              </a:avLst>
            </a:prstGeom>
            <a:solidFill>
              <a:schemeClr val="lt1">
                <a:alpha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endParaRPr lang="es-GT" sz="1500" dirty="0" smtClean="0"/>
            </a:p>
          </p:txBody>
        </p:sp>
        <p:sp>
          <p:nvSpPr>
            <p:cNvPr id="105" name="104 Rectángulo redondeado"/>
            <p:cNvSpPr/>
            <p:nvPr/>
          </p:nvSpPr>
          <p:spPr>
            <a:xfrm>
              <a:off x="9985273" y="2935011"/>
              <a:ext cx="3276073" cy="788379"/>
            </a:xfrm>
            <a:prstGeom prst="roundRect">
              <a:avLst>
                <a:gd name="adj" fmla="val 11111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0" rIns="36000" bIns="0" rtlCol="0" anchor="ctr" anchorCtr="0"/>
            <a:lstStyle/>
            <a:p>
              <a:r>
                <a:rPr lang="es-GT" dirty="0" smtClean="0"/>
                <a:t>Inversiones públicas para gestión ambiental = 0.6% del PIB</a:t>
              </a: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-5593669" y="2100080"/>
            <a:ext cx="5612904" cy="2124441"/>
            <a:chOff x="-5612904" y="2447558"/>
            <a:chExt cx="5612904" cy="2124441"/>
          </a:xfrm>
        </p:grpSpPr>
        <p:sp>
          <p:nvSpPr>
            <p:cNvPr id="117" name="116 Rectángulo redondeado"/>
            <p:cNvSpPr/>
            <p:nvPr/>
          </p:nvSpPr>
          <p:spPr>
            <a:xfrm>
              <a:off x="-5612904" y="2447558"/>
              <a:ext cx="5612904" cy="2124441"/>
            </a:xfrm>
            <a:prstGeom prst="roundRect">
              <a:avLst>
                <a:gd name="adj" fmla="val 11111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0" rIns="36000" bIns="0" rtlCol="0" anchor="ctr" anchorCtr="0"/>
            <a:lstStyle/>
            <a:p>
              <a:pPr algn="ctr"/>
              <a:endParaRPr lang="es-GT" sz="1200" dirty="0" smtClean="0"/>
            </a:p>
          </p:txBody>
        </p:sp>
        <p:sp>
          <p:nvSpPr>
            <p:cNvPr id="107" name="106 Rectángulo redondeado"/>
            <p:cNvSpPr/>
            <p:nvPr/>
          </p:nvSpPr>
          <p:spPr>
            <a:xfrm>
              <a:off x="-2018875" y="3757703"/>
              <a:ext cx="1942675" cy="509196"/>
            </a:xfrm>
            <a:prstGeom prst="roundRect">
              <a:avLst>
                <a:gd name="adj" fmla="val 11111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0" rIns="36000" bIns="0" rtlCol="0" anchor="ctr" anchorCtr="0"/>
            <a:lstStyle/>
            <a:p>
              <a:pPr algn="ctr"/>
              <a:r>
                <a:rPr lang="es-GT" sz="1200" dirty="0" smtClean="0"/>
                <a:t>Remuneración asalariados </a:t>
              </a:r>
              <a:br>
                <a:rPr lang="es-GT" sz="1200" dirty="0" smtClean="0"/>
              </a:br>
              <a:r>
                <a:rPr lang="es-GT" sz="1200" dirty="0" smtClean="0"/>
                <a:t>30.3% del PIB</a:t>
              </a:r>
            </a:p>
          </p:txBody>
        </p:sp>
        <p:sp>
          <p:nvSpPr>
            <p:cNvPr id="110" name="109 Rectángulo redondeado"/>
            <p:cNvSpPr/>
            <p:nvPr/>
          </p:nvSpPr>
          <p:spPr>
            <a:xfrm>
              <a:off x="-4717028" y="3483808"/>
              <a:ext cx="2484907" cy="849081"/>
            </a:xfrm>
            <a:prstGeom prst="roundRect">
              <a:avLst>
                <a:gd name="adj" fmla="val 11111"/>
              </a:avLst>
            </a:prstGeom>
            <a:solidFill>
              <a:schemeClr val="accent3">
                <a:lumMod val="75000"/>
                <a:alpha val="5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s-GT" sz="1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Económico</a:t>
              </a:r>
            </a:p>
            <a:p>
              <a:pPr algn="ctr"/>
              <a:endParaRPr lang="es-GT" sz="500" dirty="0" smtClean="0"/>
            </a:p>
          </p:txBody>
        </p:sp>
        <p:sp>
          <p:nvSpPr>
            <p:cNvPr id="111" name="110 Rectángulo redondeado"/>
            <p:cNvSpPr/>
            <p:nvPr/>
          </p:nvSpPr>
          <p:spPr>
            <a:xfrm>
              <a:off x="-5488028" y="2566478"/>
              <a:ext cx="1791751" cy="542638"/>
            </a:xfrm>
            <a:prstGeom prst="roundRect">
              <a:avLst>
                <a:gd name="adj" fmla="val 11111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0" rIns="36000" bIns="0" rtlCol="0" anchor="ctr" anchorCtr="0"/>
            <a:lstStyle/>
            <a:p>
              <a:pPr algn="ctr"/>
              <a:r>
                <a:rPr lang="es-GT" sz="1200" dirty="0" smtClean="0"/>
                <a:t>Impuestos netos 6.9% del PIB</a:t>
              </a:r>
            </a:p>
          </p:txBody>
        </p:sp>
        <p:grpSp>
          <p:nvGrpSpPr>
            <p:cNvPr id="112" name="111 Grupo"/>
            <p:cNvGrpSpPr/>
            <p:nvPr/>
          </p:nvGrpSpPr>
          <p:grpSpPr>
            <a:xfrm>
              <a:off x="-4953000" y="3126788"/>
              <a:ext cx="2934125" cy="852319"/>
              <a:chOff x="533400" y="2157582"/>
              <a:chExt cx="2486194" cy="852319"/>
            </a:xfrm>
          </p:grpSpPr>
          <p:cxnSp>
            <p:nvCxnSpPr>
              <p:cNvPr id="113" name="112 Conector recto de flecha"/>
              <p:cNvCxnSpPr/>
              <p:nvPr/>
            </p:nvCxnSpPr>
            <p:spPr>
              <a:xfrm>
                <a:off x="542838" y="3005891"/>
                <a:ext cx="190510" cy="0"/>
              </a:xfrm>
              <a:prstGeom prst="straightConnector1">
                <a:avLst/>
              </a:prstGeom>
              <a:ln w="12700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14" name="113 Conector recto de flecha"/>
              <p:cNvCxnSpPr/>
              <p:nvPr/>
            </p:nvCxnSpPr>
            <p:spPr>
              <a:xfrm>
                <a:off x="533400" y="2157582"/>
                <a:ext cx="0" cy="852319"/>
              </a:xfrm>
              <a:prstGeom prst="straightConnector1">
                <a:avLst/>
              </a:prstGeom>
              <a:ln w="12700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15" name="114 Conector recto de flecha"/>
              <p:cNvCxnSpPr/>
              <p:nvPr/>
            </p:nvCxnSpPr>
            <p:spPr>
              <a:xfrm>
                <a:off x="2838903" y="3005891"/>
                <a:ext cx="180691" cy="0"/>
              </a:xfrm>
              <a:prstGeom prst="straightConnector1">
                <a:avLst/>
              </a:prstGeom>
              <a:ln w="12700"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116" name="115 CuadroTexto"/>
            <p:cNvSpPr txBox="1"/>
            <p:nvPr/>
          </p:nvSpPr>
          <p:spPr>
            <a:xfrm>
              <a:off x="-4572000" y="3793430"/>
              <a:ext cx="2209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075" indent="-92075">
                <a:buFont typeface="Arial" pitchFamily="34" charset="0"/>
                <a:buChar char="•"/>
              </a:pPr>
              <a:r>
                <a:rPr lang="es-GT" sz="1100" dirty="0" smtClean="0">
                  <a:solidFill>
                    <a:schemeClr val="bg1"/>
                  </a:solidFill>
                </a:rPr>
                <a:t>Ingresos </a:t>
              </a:r>
              <a:r>
                <a:rPr lang="es-GT" sz="1100" dirty="0">
                  <a:solidFill>
                    <a:schemeClr val="bg1"/>
                  </a:solidFill>
                </a:rPr>
                <a:t>empresas 62.8% del </a:t>
              </a:r>
              <a:r>
                <a:rPr lang="es-GT" sz="1100" dirty="0" smtClean="0">
                  <a:solidFill>
                    <a:schemeClr val="bg1"/>
                  </a:solidFill>
                </a:rPr>
                <a:t>PIB</a:t>
              </a:r>
              <a:endParaRPr lang="es-GT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119 Grupo"/>
          <p:cNvGrpSpPr/>
          <p:nvPr/>
        </p:nvGrpSpPr>
        <p:grpSpPr>
          <a:xfrm>
            <a:off x="9291154" y="2428044"/>
            <a:ext cx="4468190" cy="1971018"/>
            <a:chOff x="9389215" y="2389445"/>
            <a:chExt cx="4468190" cy="1971018"/>
          </a:xfrm>
        </p:grpSpPr>
        <p:sp>
          <p:nvSpPr>
            <p:cNvPr id="121" name="120 Rectángulo redondeado"/>
            <p:cNvSpPr/>
            <p:nvPr/>
          </p:nvSpPr>
          <p:spPr>
            <a:xfrm>
              <a:off x="9389215" y="2389445"/>
              <a:ext cx="4468190" cy="1971018"/>
            </a:xfrm>
            <a:prstGeom prst="roundRect">
              <a:avLst>
                <a:gd name="adj" fmla="val 11111"/>
              </a:avLst>
            </a:prstGeom>
            <a:solidFill>
              <a:schemeClr val="lt1">
                <a:alpha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endParaRPr lang="es-GT" sz="1500" dirty="0" smtClean="0"/>
            </a:p>
          </p:txBody>
        </p:sp>
        <p:sp>
          <p:nvSpPr>
            <p:cNvPr id="122" name="121 Rectángulo redondeado"/>
            <p:cNvSpPr/>
            <p:nvPr/>
          </p:nvSpPr>
          <p:spPr>
            <a:xfrm>
              <a:off x="9736568" y="2785053"/>
              <a:ext cx="3809999" cy="1088296"/>
            </a:xfrm>
            <a:prstGeom prst="roundRect">
              <a:avLst>
                <a:gd name="adj" fmla="val 11111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0" rIns="36000" bIns="0" rtlCol="0" anchor="ctr" anchorCtr="0"/>
            <a:lstStyle/>
            <a:p>
              <a:pPr marL="92075" indent="-92075">
                <a:buFont typeface="Arial" pitchFamily="34" charset="0"/>
                <a:buChar char="•"/>
              </a:pPr>
              <a:r>
                <a:rPr lang="es-GT" sz="1400" dirty="0" err="1"/>
                <a:t>Gini</a:t>
              </a:r>
              <a:r>
                <a:rPr lang="es-GT" sz="1400" dirty="0"/>
                <a:t> de distribución de ingreso (2007): 0.54</a:t>
              </a:r>
            </a:p>
            <a:p>
              <a:pPr marL="92075" indent="-92075">
                <a:buFont typeface="Arial" pitchFamily="34" charset="0"/>
                <a:buChar char="•"/>
              </a:pPr>
              <a:r>
                <a:rPr lang="es-GT" sz="1400" dirty="0" err="1"/>
                <a:t>Gini</a:t>
              </a:r>
              <a:r>
                <a:rPr lang="es-GT" sz="1400" dirty="0"/>
                <a:t> de concentración de la tierra (2003): </a:t>
              </a:r>
              <a:r>
                <a:rPr lang="es-GT" sz="1400" dirty="0" smtClean="0"/>
                <a:t>0.84</a:t>
              </a:r>
              <a:endParaRPr lang="es-GT" sz="1400" dirty="0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1198169" y="-2362200"/>
            <a:ext cx="6688531" cy="2209800"/>
            <a:chOff x="4360468" y="-2209800"/>
            <a:chExt cx="6688531" cy="2209800"/>
          </a:xfrm>
        </p:grpSpPr>
        <p:sp>
          <p:nvSpPr>
            <p:cNvPr id="136" name="135 Rectángulo redondeado"/>
            <p:cNvSpPr/>
            <p:nvPr/>
          </p:nvSpPr>
          <p:spPr>
            <a:xfrm>
              <a:off x="4360468" y="-2209800"/>
              <a:ext cx="6688531" cy="2209800"/>
            </a:xfrm>
            <a:prstGeom prst="roundRect">
              <a:avLst>
                <a:gd name="adj" fmla="val 11111"/>
              </a:avLst>
            </a:prstGeom>
            <a:solidFill>
              <a:schemeClr val="lt1">
                <a:alpha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endParaRPr lang="es-GT" sz="1500" dirty="0" smtClean="0"/>
            </a:p>
          </p:txBody>
        </p:sp>
        <p:sp>
          <p:nvSpPr>
            <p:cNvPr id="138" name="137 Rectángulo redondeado"/>
            <p:cNvSpPr/>
            <p:nvPr/>
          </p:nvSpPr>
          <p:spPr>
            <a:xfrm>
              <a:off x="4667859" y="-1905000"/>
              <a:ext cx="6000141" cy="1524000"/>
            </a:xfrm>
            <a:prstGeom prst="roundRect">
              <a:avLst>
                <a:gd name="adj" fmla="val 9524"/>
              </a:avLst>
            </a:prstGeom>
            <a:solidFill>
              <a:schemeClr val="accent3">
                <a:lumMod val="75000"/>
                <a:alpha val="5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en-US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Social</a:t>
              </a:r>
            </a:p>
            <a:p>
              <a:pPr algn="ctr"/>
              <a:r>
                <a:rPr lang="es-GT" sz="1600" dirty="0" smtClean="0"/>
                <a:t>Pobreza: 53.7%</a:t>
              </a:r>
            </a:p>
            <a:p>
              <a:pPr algn="ctr"/>
              <a:r>
                <a:rPr lang="es-GT" sz="1600" dirty="0" smtClean="0"/>
                <a:t>Pobreza extrema: 13.3%</a:t>
              </a:r>
            </a:p>
            <a:p>
              <a:pPr algn="ctr"/>
              <a:r>
                <a:rPr lang="es-GT" sz="1600" dirty="0" smtClean="0"/>
                <a:t>Desnutrición crónica en menores de 5 años 49.8%</a:t>
              </a:r>
            </a:p>
            <a:p>
              <a:pPr algn="ctr"/>
              <a:r>
                <a:rPr lang="es-GT" sz="1600" dirty="0"/>
                <a:t>IDH (2011): 0.57</a:t>
              </a:r>
            </a:p>
            <a:p>
              <a:pPr algn="ctr"/>
              <a:endParaRPr lang="es-GT" sz="1200" dirty="0" smtClean="0"/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-5009966" y="2057400"/>
            <a:ext cx="4953001" cy="2209800"/>
            <a:chOff x="-5867401" y="-1638300"/>
            <a:chExt cx="4953001" cy="2209800"/>
          </a:xfrm>
        </p:grpSpPr>
        <p:sp>
          <p:nvSpPr>
            <p:cNvPr id="143" name="142 Rectángulo redondeado"/>
            <p:cNvSpPr/>
            <p:nvPr/>
          </p:nvSpPr>
          <p:spPr>
            <a:xfrm>
              <a:off x="-5867401" y="-1638300"/>
              <a:ext cx="4953001" cy="2209800"/>
            </a:xfrm>
            <a:prstGeom prst="roundRect">
              <a:avLst>
                <a:gd name="adj" fmla="val 11111"/>
              </a:avLst>
            </a:prstGeom>
            <a:solidFill>
              <a:schemeClr val="lt1">
                <a:alpha val="8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36000" tIns="0" rIns="36000" bIns="0" rtlCol="0" anchor="t" anchorCtr="0"/>
            <a:lstStyle/>
            <a:p>
              <a:endParaRPr lang="es-GT" sz="1500" dirty="0" smtClean="0"/>
            </a:p>
          </p:txBody>
        </p:sp>
        <p:grpSp>
          <p:nvGrpSpPr>
            <p:cNvPr id="144" name="143 Grupo"/>
            <p:cNvGrpSpPr/>
            <p:nvPr/>
          </p:nvGrpSpPr>
          <p:grpSpPr>
            <a:xfrm>
              <a:off x="-5309704" y="-1326401"/>
              <a:ext cx="3837606" cy="1618670"/>
              <a:chOff x="-4523406" y="4092086"/>
              <a:chExt cx="3837606" cy="1618670"/>
            </a:xfrm>
          </p:grpSpPr>
          <p:sp>
            <p:nvSpPr>
              <p:cNvPr id="145" name="144 Rectángulo redondeado"/>
              <p:cNvSpPr/>
              <p:nvPr/>
            </p:nvSpPr>
            <p:spPr>
              <a:xfrm>
                <a:off x="-4523406" y="4092086"/>
                <a:ext cx="3837606" cy="1618670"/>
              </a:xfrm>
              <a:prstGeom prst="roundRect">
                <a:avLst>
                  <a:gd name="adj" fmla="val 11111"/>
                </a:avLst>
              </a:prstGeom>
              <a:solidFill>
                <a:schemeClr val="accent3">
                  <a:lumMod val="75000"/>
                  <a:alpha val="50000"/>
                </a:schemeClr>
              </a:solidFill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s-GT" sz="1050" dirty="0" smtClean="0"/>
              </a:p>
            </p:txBody>
          </p:sp>
          <p:sp>
            <p:nvSpPr>
              <p:cNvPr id="146" name="145 CuadroTexto"/>
              <p:cNvSpPr txBox="1"/>
              <p:nvPr/>
            </p:nvSpPr>
            <p:spPr>
              <a:xfrm>
                <a:off x="-4242903" y="4680658"/>
                <a:ext cx="327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2075" indent="-92075">
                  <a:buFont typeface="Arial" pitchFamily="34" charset="0"/>
                  <a:buChar char="•"/>
                </a:pPr>
                <a:r>
                  <a:rPr lang="es-GT" dirty="0">
                    <a:solidFill>
                      <a:schemeClr val="bg1"/>
                    </a:solidFill>
                  </a:rPr>
                  <a:t>Crecimiento del PIB del 3.5</a:t>
                </a:r>
                <a:r>
                  <a:rPr lang="es-GT" dirty="0" smtClean="0">
                    <a:solidFill>
                      <a:schemeClr val="bg1"/>
                    </a:solidFill>
                  </a:rPr>
                  <a:t>%</a:t>
                </a:r>
                <a:endParaRPr lang="es-GT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94" name="93 Rectángulo redondeado"/>
          <p:cNvSpPr/>
          <p:nvPr/>
        </p:nvSpPr>
        <p:spPr>
          <a:xfrm>
            <a:off x="990600" y="6119852"/>
            <a:ext cx="2189192" cy="328573"/>
          </a:xfrm>
          <a:prstGeom prst="roundRect">
            <a:avLst>
              <a:gd name="adj" fmla="val 11111"/>
            </a:avLst>
          </a:prstGeom>
          <a:gradFill>
            <a:gsLst>
              <a:gs pos="0">
                <a:schemeClr val="tx2">
                  <a:lumMod val="50000"/>
                </a:schemeClr>
              </a:gs>
              <a:gs pos="80000">
                <a:schemeClr val="accent1">
                  <a:lumMod val="75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Indice de Desempeño Ambiental (EPI): 54%</a:t>
            </a:r>
          </a:p>
          <a:p>
            <a:pPr marL="92075" indent="-92075">
              <a:buFont typeface="Arial" pitchFamily="34" charset="0"/>
              <a:buChar char="•"/>
            </a:pPr>
            <a:r>
              <a:rPr lang="es-GT" sz="700" dirty="0" smtClean="0"/>
              <a:t>Posición 104 de 163 países evaluados en 2010</a:t>
            </a:r>
            <a:endParaRPr lang="es-GT" sz="700" dirty="0"/>
          </a:p>
        </p:txBody>
      </p:sp>
    </p:spTree>
    <p:extLst>
      <p:ext uri="{BB962C8B-B14F-4D97-AF65-F5344CB8AC3E}">
        <p14:creationId xmlns:p14="http://schemas.microsoft.com/office/powerpoint/2010/main" val="34252047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33333E-6 L -0.00503 0.6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3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4302E-6 L 0.76076 0.00787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8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062E-6 L -0.7776 -0.0124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89" y="-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54302E-6 L 0.76076 0.0078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38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93062E-6 L -0.7776 -0.0124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89" y="-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39" grpId="0" animBg="1"/>
      <p:bldP spid="108" grpId="0" animBg="1"/>
      <p:bldP spid="109" grpId="0" animBg="1"/>
      <p:bldP spid="83" grpId="0" animBg="1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8600" y="332656"/>
            <a:ext cx="7240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VULNERABILIDAD, AMENAZAS Y RIESGO A DESASTRES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2 Conector recto"/>
          <p:cNvCxnSpPr/>
          <p:nvPr/>
        </p:nvCxnSpPr>
        <p:spPr>
          <a:xfrm flipV="1">
            <a:off x="0" y="764704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5" name="22 Grupo"/>
          <p:cNvGrpSpPr/>
          <p:nvPr/>
        </p:nvGrpSpPr>
        <p:grpSpPr>
          <a:xfrm>
            <a:off x="337871" y="982185"/>
            <a:ext cx="8248336" cy="369332"/>
            <a:chOff x="337871" y="982185"/>
            <a:chExt cx="8248336" cy="369332"/>
          </a:xfrm>
        </p:grpSpPr>
        <p:grpSp>
          <p:nvGrpSpPr>
            <p:cNvPr id="11" name="20 Grupo"/>
            <p:cNvGrpSpPr/>
            <p:nvPr/>
          </p:nvGrpSpPr>
          <p:grpSpPr>
            <a:xfrm>
              <a:off x="337871" y="982185"/>
              <a:ext cx="2232249" cy="369332"/>
              <a:chOff x="337871" y="993997"/>
              <a:chExt cx="2232249" cy="369332"/>
            </a:xfrm>
          </p:grpSpPr>
          <p:sp>
            <p:nvSpPr>
              <p:cNvPr id="9" name="8 CuadroTexto"/>
              <p:cNvSpPr txBox="1"/>
              <p:nvPr/>
            </p:nvSpPr>
            <p:spPr>
              <a:xfrm>
                <a:off x="337872" y="993997"/>
                <a:ext cx="22322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b="1" dirty="0" smtClean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Vulnerabilidad</a:t>
                </a:r>
                <a:endParaRPr lang="es-GT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0" name="9 Conector recto"/>
              <p:cNvCxnSpPr/>
              <p:nvPr/>
            </p:nvCxnSpPr>
            <p:spPr>
              <a:xfrm>
                <a:off x="337871" y="1315275"/>
                <a:ext cx="2232248" cy="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12" name="21 Grupo"/>
            <p:cNvGrpSpPr/>
            <p:nvPr/>
          </p:nvGrpSpPr>
          <p:grpSpPr>
            <a:xfrm>
              <a:off x="3345915" y="982185"/>
              <a:ext cx="2232248" cy="369332"/>
              <a:chOff x="3347864" y="970373"/>
              <a:chExt cx="2232248" cy="369332"/>
            </a:xfrm>
          </p:grpSpPr>
          <p:sp>
            <p:nvSpPr>
              <p:cNvPr id="15" name="14 CuadroTexto"/>
              <p:cNvSpPr txBox="1"/>
              <p:nvPr/>
            </p:nvSpPr>
            <p:spPr>
              <a:xfrm>
                <a:off x="3347864" y="970373"/>
                <a:ext cx="22322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b="1" dirty="0" smtClean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Riesgos</a:t>
                </a:r>
                <a:endParaRPr lang="es-GT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6" name="15 Conector recto"/>
              <p:cNvCxnSpPr/>
              <p:nvPr/>
            </p:nvCxnSpPr>
            <p:spPr>
              <a:xfrm>
                <a:off x="3347864" y="1292983"/>
                <a:ext cx="2232248" cy="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13" name="19 Grupo"/>
            <p:cNvGrpSpPr/>
            <p:nvPr/>
          </p:nvGrpSpPr>
          <p:grpSpPr>
            <a:xfrm>
              <a:off x="6353959" y="982185"/>
              <a:ext cx="2232248" cy="369332"/>
              <a:chOff x="6353959" y="992110"/>
              <a:chExt cx="2232248" cy="369332"/>
            </a:xfrm>
          </p:grpSpPr>
          <p:sp>
            <p:nvSpPr>
              <p:cNvPr id="17" name="16 CuadroTexto"/>
              <p:cNvSpPr txBox="1"/>
              <p:nvPr/>
            </p:nvSpPr>
            <p:spPr>
              <a:xfrm>
                <a:off x="6353959" y="992110"/>
                <a:ext cx="22322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b="1" dirty="0" smtClean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Amenazas</a:t>
                </a:r>
                <a:endParaRPr lang="es-GT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8" name="17 Conector recto"/>
              <p:cNvCxnSpPr/>
              <p:nvPr/>
            </p:nvCxnSpPr>
            <p:spPr>
              <a:xfrm>
                <a:off x="6353959" y="1314720"/>
                <a:ext cx="2232248" cy="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21 Grupo"/>
          <p:cNvGrpSpPr/>
          <p:nvPr/>
        </p:nvGrpSpPr>
        <p:grpSpPr>
          <a:xfrm>
            <a:off x="247638" y="1405246"/>
            <a:ext cx="2795595" cy="5105533"/>
            <a:chOff x="247638" y="1405246"/>
            <a:chExt cx="2795595" cy="5105533"/>
          </a:xfrm>
        </p:grpSpPr>
        <p:sp>
          <p:nvSpPr>
            <p:cNvPr id="31" name="30 CuadroTexto"/>
            <p:cNvSpPr txBox="1"/>
            <p:nvPr/>
          </p:nvSpPr>
          <p:spPr>
            <a:xfrm>
              <a:off x="247638" y="1844824"/>
              <a:ext cx="21907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Problemas ambientales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Territorio agotado, degradado, contaminado</a:t>
              </a:r>
              <a:endParaRPr lang="es-GT" sz="1200" dirty="0"/>
            </a:p>
          </p:txBody>
        </p:sp>
        <p:grpSp>
          <p:nvGrpSpPr>
            <p:cNvPr id="19" name="18 Grupo"/>
            <p:cNvGrpSpPr/>
            <p:nvPr/>
          </p:nvGrpSpPr>
          <p:grpSpPr>
            <a:xfrm>
              <a:off x="247638" y="1405246"/>
              <a:ext cx="2795595" cy="5105533"/>
              <a:chOff x="247638" y="1405246"/>
              <a:chExt cx="2795595" cy="5105533"/>
            </a:xfrm>
          </p:grpSpPr>
          <p:sp>
            <p:nvSpPr>
              <p:cNvPr id="8" name="AutoShape 19"/>
              <p:cNvSpPr>
                <a:spLocks noChangeArrowheads="1"/>
              </p:cNvSpPr>
              <p:nvPr/>
            </p:nvSpPr>
            <p:spPr bwMode="auto">
              <a:xfrm rot="10800000">
                <a:off x="2698351" y="3734520"/>
                <a:ext cx="344882" cy="428625"/>
              </a:xfrm>
              <a:prstGeom prst="leftArrow">
                <a:avLst>
                  <a:gd name="adj1" fmla="val 51676"/>
                  <a:gd name="adj2" fmla="val 37125"/>
                </a:avLst>
              </a:prstGeom>
              <a:solidFill>
                <a:schemeClr val="bg2">
                  <a:alpha val="29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algn="ctr"/>
                <a:endParaRPr lang="es-ES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29 CuadroTexto"/>
              <p:cNvSpPr txBox="1"/>
              <p:nvPr/>
            </p:nvSpPr>
            <p:spPr>
              <a:xfrm>
                <a:off x="247639" y="1444134"/>
                <a:ext cx="1838136" cy="323165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GT" sz="1500" dirty="0" smtClean="0"/>
                  <a:t>NATURAL</a:t>
                </a:r>
                <a:endParaRPr lang="es-GT" sz="1500" dirty="0"/>
              </a:p>
            </p:txBody>
          </p:sp>
          <p:sp>
            <p:nvSpPr>
              <p:cNvPr id="32" name="31 CuadroTexto"/>
              <p:cNvSpPr txBox="1"/>
              <p:nvPr/>
            </p:nvSpPr>
            <p:spPr>
              <a:xfrm>
                <a:off x="247639" y="2514600"/>
                <a:ext cx="1838136" cy="323165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GT" sz="1500" dirty="0" smtClean="0"/>
                  <a:t>SOCIAL</a:t>
                </a:r>
                <a:endParaRPr lang="es-GT" sz="1500" dirty="0"/>
              </a:p>
            </p:txBody>
          </p:sp>
          <p:sp>
            <p:nvSpPr>
              <p:cNvPr id="33" name="32 CuadroTexto"/>
              <p:cNvSpPr txBox="1"/>
              <p:nvPr/>
            </p:nvSpPr>
            <p:spPr>
              <a:xfrm>
                <a:off x="247638" y="2895600"/>
                <a:ext cx="203836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Pobreza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Desnutrición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Desempleo, Subempleo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Carencia ingresos</a:t>
                </a:r>
                <a:endParaRPr lang="es-GT" sz="1200" dirty="0"/>
              </a:p>
            </p:txBody>
          </p:sp>
          <p:sp>
            <p:nvSpPr>
              <p:cNvPr id="39" name="38 CuadroTexto"/>
              <p:cNvSpPr txBox="1"/>
              <p:nvPr/>
            </p:nvSpPr>
            <p:spPr>
              <a:xfrm>
                <a:off x="247639" y="3733800"/>
                <a:ext cx="1838136" cy="323165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GT" sz="1500" dirty="0" smtClean="0"/>
                  <a:t>ECONOMICA</a:t>
                </a:r>
                <a:endParaRPr lang="es-GT" sz="1500" dirty="0"/>
              </a:p>
            </p:txBody>
          </p:sp>
          <p:sp>
            <p:nvSpPr>
              <p:cNvPr id="40" name="39 CuadroTexto"/>
              <p:cNvSpPr txBox="1"/>
              <p:nvPr/>
            </p:nvSpPr>
            <p:spPr>
              <a:xfrm>
                <a:off x="247639" y="4114800"/>
                <a:ext cx="18381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Concentración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Ineficiencia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Excluyente</a:t>
                </a:r>
                <a:endParaRPr lang="es-GT" sz="1200" dirty="0"/>
              </a:p>
            </p:txBody>
          </p:sp>
          <p:sp>
            <p:nvSpPr>
              <p:cNvPr id="41" name="40 CuadroTexto"/>
              <p:cNvSpPr txBox="1"/>
              <p:nvPr/>
            </p:nvSpPr>
            <p:spPr>
              <a:xfrm>
                <a:off x="247639" y="4800600"/>
                <a:ext cx="1838136" cy="323165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GT" sz="1500" dirty="0" smtClean="0"/>
                  <a:t>INSTITUCIONAL</a:t>
                </a:r>
                <a:endParaRPr lang="es-GT" sz="1500" dirty="0"/>
              </a:p>
            </p:txBody>
          </p:sp>
          <p:sp>
            <p:nvSpPr>
              <p:cNvPr id="42" name="41 CuadroTexto"/>
              <p:cNvSpPr txBox="1"/>
              <p:nvPr/>
            </p:nvSpPr>
            <p:spPr>
              <a:xfrm>
                <a:off x="247639" y="5181600"/>
                <a:ext cx="18381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Corrupción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Incapacidad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endParaRPr lang="es-GT" sz="1200" dirty="0"/>
              </a:p>
            </p:txBody>
          </p:sp>
          <p:sp>
            <p:nvSpPr>
              <p:cNvPr id="14" name="13 Abrir llave"/>
              <p:cNvSpPr/>
              <p:nvPr/>
            </p:nvSpPr>
            <p:spPr>
              <a:xfrm>
                <a:off x="2341520" y="1405246"/>
                <a:ext cx="457200" cy="5105533"/>
              </a:xfrm>
              <a:prstGeom prst="leftBrace">
                <a:avLst>
                  <a:gd name="adj1" fmla="val 55952"/>
                  <a:gd name="adj2" fmla="val 50000"/>
                </a:avLst>
              </a:prstGeom>
              <a:noFill/>
              <a:ln w="762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algn="ctr"/>
                <a:endParaRPr lang="es-GT" sz="25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5939808" y="1396065"/>
            <a:ext cx="2899392" cy="5105533"/>
            <a:chOff x="5939808" y="1396065"/>
            <a:chExt cx="2899392" cy="5105533"/>
          </a:xfrm>
        </p:grpSpPr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>
              <a:off x="5939808" y="3734520"/>
              <a:ext cx="344882" cy="428625"/>
            </a:xfrm>
            <a:prstGeom prst="leftArrow">
              <a:avLst>
                <a:gd name="adj1" fmla="val 51676"/>
                <a:gd name="adj2" fmla="val 37125"/>
              </a:avLst>
            </a:prstGeom>
            <a:solidFill>
              <a:schemeClr val="bg2">
                <a:alpha val="29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s-E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858000" y="2743200"/>
              <a:ext cx="1973538" cy="32316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GT" sz="1500" dirty="0" smtClean="0"/>
                <a:t>CAMBIO CLIMATICO</a:t>
              </a:r>
              <a:endParaRPr lang="es-GT" sz="1500" dirty="0"/>
            </a:p>
          </p:txBody>
        </p:sp>
        <p:sp>
          <p:nvSpPr>
            <p:cNvPr id="44" name="43 CuadroTexto"/>
            <p:cNvSpPr txBox="1"/>
            <p:nvPr/>
          </p:nvSpPr>
          <p:spPr>
            <a:xfrm>
              <a:off x="6902301" y="3188106"/>
              <a:ext cx="18381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Sequias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Inundaciones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Incendios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Derrumbes</a:t>
              </a:r>
              <a:endParaRPr lang="es-GT" sz="1200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6858000" y="1676400"/>
              <a:ext cx="1973538" cy="32316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GT" sz="1500" dirty="0" smtClean="0"/>
                <a:t>EVENTOS GEOLOGICOS</a:t>
              </a:r>
              <a:endParaRPr lang="es-GT" sz="1500" dirty="0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6900532" y="2069802"/>
              <a:ext cx="1838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Terremotos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Erupciones</a:t>
              </a:r>
              <a:endParaRPr lang="es-GT" sz="1200" dirty="0"/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6858000" y="4419600"/>
              <a:ext cx="1981200" cy="32316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GT" sz="1500" dirty="0" smtClean="0"/>
                <a:t>ENFERMEDADES</a:t>
              </a:r>
              <a:endParaRPr lang="es-GT" sz="1500" dirty="0"/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6900532" y="4924696"/>
              <a:ext cx="1838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Resurgimiento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Distribución</a:t>
              </a:r>
              <a:endParaRPr lang="es-GT" sz="1200" dirty="0"/>
            </a:p>
          </p:txBody>
        </p:sp>
        <p:sp>
          <p:nvSpPr>
            <p:cNvPr id="38" name="37 Abrir llave"/>
            <p:cNvSpPr/>
            <p:nvPr/>
          </p:nvSpPr>
          <p:spPr>
            <a:xfrm rot="10800000">
              <a:off x="6259289" y="1396065"/>
              <a:ext cx="457200" cy="5105533"/>
            </a:xfrm>
            <a:prstGeom prst="leftBrace">
              <a:avLst>
                <a:gd name="adj1" fmla="val 55952"/>
                <a:gd name="adj2" fmla="val 50000"/>
              </a:avLst>
            </a:prstGeom>
            <a:noFill/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s-GT" sz="25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72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638" y="1072947"/>
            <a:ext cx="3443045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2 Imagen" descr="Recorte de pantall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6" y="1208629"/>
            <a:ext cx="1239496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4" name="3 Conector recto"/>
          <p:cNvCxnSpPr/>
          <p:nvPr/>
        </p:nvCxnSpPr>
        <p:spPr>
          <a:xfrm flipV="1">
            <a:off x="110399" y="838200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88" y="1054104"/>
            <a:ext cx="3501144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228600" y="332656"/>
            <a:ext cx="5938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PUBLICACIONES: Temas y socios estratégicos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17 Imagen" descr="Recorte de pantall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00" y="1072947"/>
            <a:ext cx="3496120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12 Imagen" descr="Recorte de pantall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25" y="3322947"/>
            <a:ext cx="1260412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20 Imagen" descr="Recorte de pantall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03" y="1208629"/>
            <a:ext cx="1258603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21 Imagen" descr="Recorte de pantalla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588" y="1054104"/>
            <a:ext cx="3405523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22 Imagen" descr="Recorte de pantall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03" y="3304804"/>
            <a:ext cx="1225988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556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4009838" cy="4415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027971"/>
            <a:ext cx="3989890" cy="438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445373" y="1170762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800" b="1" dirty="0" smtClean="0"/>
              <a:t>2000</a:t>
            </a:r>
            <a:endParaRPr lang="es-GT" sz="2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4876800" y="1170762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800" b="1" dirty="0" smtClean="0"/>
              <a:t>2050</a:t>
            </a:r>
            <a:endParaRPr lang="es-GT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177289" y="28569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Escenario de cambio bosque seco 2000, 2050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8 Conector recto"/>
          <p:cNvCxnSpPr/>
          <p:nvPr/>
        </p:nvCxnSpPr>
        <p:spPr>
          <a:xfrm flipV="1">
            <a:off x="0" y="685800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31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8600" y="332656"/>
            <a:ext cx="7240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VULNERABILIDAD, AMENAZAS Y RIESGO A DESASTRES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" name="2 Conector recto"/>
          <p:cNvCxnSpPr/>
          <p:nvPr/>
        </p:nvCxnSpPr>
        <p:spPr>
          <a:xfrm flipV="1">
            <a:off x="0" y="764704"/>
            <a:ext cx="9144000" cy="9292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5" name="22 Grupo"/>
          <p:cNvGrpSpPr/>
          <p:nvPr/>
        </p:nvGrpSpPr>
        <p:grpSpPr>
          <a:xfrm>
            <a:off x="337871" y="982185"/>
            <a:ext cx="8248336" cy="369332"/>
            <a:chOff x="337871" y="982185"/>
            <a:chExt cx="8248336" cy="369332"/>
          </a:xfrm>
        </p:grpSpPr>
        <p:grpSp>
          <p:nvGrpSpPr>
            <p:cNvPr id="11" name="20 Grupo"/>
            <p:cNvGrpSpPr/>
            <p:nvPr/>
          </p:nvGrpSpPr>
          <p:grpSpPr>
            <a:xfrm>
              <a:off x="337871" y="982185"/>
              <a:ext cx="2232249" cy="369332"/>
              <a:chOff x="337871" y="993997"/>
              <a:chExt cx="2232249" cy="369332"/>
            </a:xfrm>
          </p:grpSpPr>
          <p:sp>
            <p:nvSpPr>
              <p:cNvPr id="9" name="8 CuadroTexto"/>
              <p:cNvSpPr txBox="1"/>
              <p:nvPr/>
            </p:nvSpPr>
            <p:spPr>
              <a:xfrm>
                <a:off x="337872" y="993997"/>
                <a:ext cx="22322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b="1" dirty="0" smtClean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Vulnerabilidad</a:t>
                </a:r>
                <a:endParaRPr lang="es-GT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0" name="9 Conector recto"/>
              <p:cNvCxnSpPr/>
              <p:nvPr/>
            </p:nvCxnSpPr>
            <p:spPr>
              <a:xfrm>
                <a:off x="337871" y="1315275"/>
                <a:ext cx="2232248" cy="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12" name="21 Grupo"/>
            <p:cNvGrpSpPr/>
            <p:nvPr/>
          </p:nvGrpSpPr>
          <p:grpSpPr>
            <a:xfrm>
              <a:off x="3345915" y="982185"/>
              <a:ext cx="2232248" cy="369332"/>
              <a:chOff x="3347864" y="970373"/>
              <a:chExt cx="2232248" cy="369332"/>
            </a:xfrm>
          </p:grpSpPr>
          <p:sp>
            <p:nvSpPr>
              <p:cNvPr id="15" name="14 CuadroTexto"/>
              <p:cNvSpPr txBox="1"/>
              <p:nvPr/>
            </p:nvSpPr>
            <p:spPr>
              <a:xfrm>
                <a:off x="3347864" y="970373"/>
                <a:ext cx="22322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b="1" dirty="0" smtClean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Riesgos</a:t>
                </a:r>
                <a:endParaRPr lang="es-GT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6" name="15 Conector recto"/>
              <p:cNvCxnSpPr/>
              <p:nvPr/>
            </p:nvCxnSpPr>
            <p:spPr>
              <a:xfrm>
                <a:off x="3347864" y="1292983"/>
                <a:ext cx="2232248" cy="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  <p:grpSp>
          <p:nvGrpSpPr>
            <p:cNvPr id="13" name="19 Grupo"/>
            <p:cNvGrpSpPr/>
            <p:nvPr/>
          </p:nvGrpSpPr>
          <p:grpSpPr>
            <a:xfrm>
              <a:off x="6353959" y="982185"/>
              <a:ext cx="2232248" cy="369332"/>
              <a:chOff x="6353959" y="992110"/>
              <a:chExt cx="2232248" cy="369332"/>
            </a:xfrm>
          </p:grpSpPr>
          <p:sp>
            <p:nvSpPr>
              <p:cNvPr id="17" name="16 CuadroTexto"/>
              <p:cNvSpPr txBox="1"/>
              <p:nvPr/>
            </p:nvSpPr>
            <p:spPr>
              <a:xfrm>
                <a:off x="6353959" y="992110"/>
                <a:ext cx="22322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GT" b="1" dirty="0" smtClean="0">
                    <a:solidFill>
                      <a:schemeClr val="accent3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Amenazas</a:t>
                </a:r>
                <a:endParaRPr lang="es-GT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cxnSp>
            <p:nvCxnSpPr>
              <p:cNvPr id="18" name="17 Conector recto"/>
              <p:cNvCxnSpPr/>
              <p:nvPr/>
            </p:nvCxnSpPr>
            <p:spPr>
              <a:xfrm>
                <a:off x="6353959" y="1314720"/>
                <a:ext cx="2232248" cy="0"/>
              </a:xfrm>
              <a:prstGeom prst="line">
                <a:avLst/>
              </a:pr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20 Grupo"/>
          <p:cNvGrpSpPr/>
          <p:nvPr/>
        </p:nvGrpSpPr>
        <p:grpSpPr>
          <a:xfrm>
            <a:off x="3048000" y="1303463"/>
            <a:ext cx="2892152" cy="5201654"/>
            <a:chOff x="3048000" y="1303463"/>
            <a:chExt cx="2892152" cy="5201654"/>
          </a:xfrm>
        </p:grpSpPr>
        <p:cxnSp>
          <p:nvCxnSpPr>
            <p:cNvPr id="28" name="27 Conector recto"/>
            <p:cNvCxnSpPr/>
            <p:nvPr/>
          </p:nvCxnSpPr>
          <p:spPr>
            <a:xfrm>
              <a:off x="3048000" y="1303463"/>
              <a:ext cx="0" cy="52016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28 Conector recto"/>
            <p:cNvCxnSpPr/>
            <p:nvPr/>
          </p:nvCxnSpPr>
          <p:spPr>
            <a:xfrm>
              <a:off x="5940152" y="1303463"/>
              <a:ext cx="0" cy="5201654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46 CuadroTexto"/>
            <p:cNvSpPr txBox="1"/>
            <p:nvPr/>
          </p:nvSpPr>
          <p:spPr>
            <a:xfrm>
              <a:off x="3505200" y="2590800"/>
              <a:ext cx="1838136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¿CUAL ES LA  DIMENSION DEL RIESGO?</a:t>
              </a:r>
            </a:p>
            <a:p>
              <a:pPr marL="171450" indent="-171450">
                <a:buFont typeface="Arial" pitchFamily="34" charset="0"/>
                <a:buChar char="•"/>
              </a:pPr>
              <a:endParaRPr lang="es-GT" sz="1200" dirty="0" smtClean="0"/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¿CUAL ES LA COBERTURA DEL RIESGO?</a:t>
              </a:r>
            </a:p>
            <a:p>
              <a:pPr marL="171450" indent="-171450">
                <a:buFont typeface="Arial" pitchFamily="34" charset="0"/>
                <a:buChar char="•"/>
              </a:pPr>
              <a:endParaRPr lang="es-GT" sz="1200" dirty="0" smtClean="0"/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¿CUAL ES LA COMPLEJIDAD DEL RIESGO?</a:t>
              </a:r>
            </a:p>
            <a:p>
              <a:pPr marL="171450" indent="-171450">
                <a:buFont typeface="Arial" pitchFamily="34" charset="0"/>
                <a:buChar char="•"/>
              </a:pPr>
              <a:endParaRPr lang="es-GT" sz="1200" dirty="0"/>
            </a:p>
          </p:txBody>
        </p:sp>
      </p:grpSp>
      <p:grpSp>
        <p:nvGrpSpPr>
          <p:cNvPr id="22" name="21 Grupo"/>
          <p:cNvGrpSpPr/>
          <p:nvPr/>
        </p:nvGrpSpPr>
        <p:grpSpPr>
          <a:xfrm>
            <a:off x="247638" y="1405246"/>
            <a:ext cx="2795595" cy="5105533"/>
            <a:chOff x="247638" y="1405246"/>
            <a:chExt cx="2795595" cy="5105533"/>
          </a:xfrm>
        </p:grpSpPr>
        <p:sp>
          <p:nvSpPr>
            <p:cNvPr id="31" name="30 CuadroTexto"/>
            <p:cNvSpPr txBox="1"/>
            <p:nvPr/>
          </p:nvSpPr>
          <p:spPr>
            <a:xfrm>
              <a:off x="247638" y="1844824"/>
              <a:ext cx="21907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Problemas ambientales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Territorio agotado, degradado, contaminado</a:t>
              </a:r>
              <a:endParaRPr lang="es-GT" sz="1200" dirty="0"/>
            </a:p>
          </p:txBody>
        </p:sp>
        <p:grpSp>
          <p:nvGrpSpPr>
            <p:cNvPr id="19" name="18 Grupo"/>
            <p:cNvGrpSpPr/>
            <p:nvPr/>
          </p:nvGrpSpPr>
          <p:grpSpPr>
            <a:xfrm>
              <a:off x="247638" y="1405246"/>
              <a:ext cx="2795595" cy="5105533"/>
              <a:chOff x="247638" y="1405246"/>
              <a:chExt cx="2795595" cy="5105533"/>
            </a:xfrm>
          </p:grpSpPr>
          <p:sp>
            <p:nvSpPr>
              <p:cNvPr id="8" name="AutoShape 19"/>
              <p:cNvSpPr>
                <a:spLocks noChangeArrowheads="1"/>
              </p:cNvSpPr>
              <p:nvPr/>
            </p:nvSpPr>
            <p:spPr bwMode="auto">
              <a:xfrm rot="10800000">
                <a:off x="2698351" y="3734520"/>
                <a:ext cx="344882" cy="428625"/>
              </a:xfrm>
              <a:prstGeom prst="leftArrow">
                <a:avLst>
                  <a:gd name="adj1" fmla="val 51676"/>
                  <a:gd name="adj2" fmla="val 37125"/>
                </a:avLst>
              </a:prstGeom>
              <a:solidFill>
                <a:schemeClr val="bg2">
                  <a:alpha val="29000"/>
                </a:schemeClr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algn="ctr"/>
                <a:endParaRPr lang="es-ES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29 CuadroTexto"/>
              <p:cNvSpPr txBox="1"/>
              <p:nvPr/>
            </p:nvSpPr>
            <p:spPr>
              <a:xfrm>
                <a:off x="247639" y="1444134"/>
                <a:ext cx="1838136" cy="323165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GT" sz="1500" dirty="0" smtClean="0"/>
                  <a:t>NATURAL</a:t>
                </a:r>
                <a:endParaRPr lang="es-GT" sz="1500" dirty="0"/>
              </a:p>
            </p:txBody>
          </p:sp>
          <p:sp>
            <p:nvSpPr>
              <p:cNvPr id="32" name="31 CuadroTexto"/>
              <p:cNvSpPr txBox="1"/>
              <p:nvPr/>
            </p:nvSpPr>
            <p:spPr>
              <a:xfrm>
                <a:off x="247639" y="2514600"/>
                <a:ext cx="1838136" cy="323165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GT" sz="1500" dirty="0" smtClean="0"/>
                  <a:t>SOCIAL</a:t>
                </a:r>
                <a:endParaRPr lang="es-GT" sz="1500" dirty="0"/>
              </a:p>
            </p:txBody>
          </p:sp>
          <p:sp>
            <p:nvSpPr>
              <p:cNvPr id="33" name="32 CuadroTexto"/>
              <p:cNvSpPr txBox="1"/>
              <p:nvPr/>
            </p:nvSpPr>
            <p:spPr>
              <a:xfrm>
                <a:off x="247638" y="2895600"/>
                <a:ext cx="203836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Pobreza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Desnutrición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Desempleo, Subempleo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Carencia ingresos</a:t>
                </a:r>
                <a:endParaRPr lang="es-GT" sz="1200" dirty="0"/>
              </a:p>
            </p:txBody>
          </p:sp>
          <p:sp>
            <p:nvSpPr>
              <p:cNvPr id="39" name="38 CuadroTexto"/>
              <p:cNvSpPr txBox="1"/>
              <p:nvPr/>
            </p:nvSpPr>
            <p:spPr>
              <a:xfrm>
                <a:off x="247639" y="3733800"/>
                <a:ext cx="1838136" cy="323165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GT" sz="1500" dirty="0" smtClean="0"/>
                  <a:t>ECONOMICA</a:t>
                </a:r>
                <a:endParaRPr lang="es-GT" sz="1500" dirty="0"/>
              </a:p>
            </p:txBody>
          </p:sp>
          <p:sp>
            <p:nvSpPr>
              <p:cNvPr id="40" name="39 CuadroTexto"/>
              <p:cNvSpPr txBox="1"/>
              <p:nvPr/>
            </p:nvSpPr>
            <p:spPr>
              <a:xfrm>
                <a:off x="247639" y="4114800"/>
                <a:ext cx="18381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Concentración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Ineficiencia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Excluyente</a:t>
                </a:r>
                <a:endParaRPr lang="es-GT" sz="1200" dirty="0"/>
              </a:p>
            </p:txBody>
          </p:sp>
          <p:sp>
            <p:nvSpPr>
              <p:cNvPr id="41" name="40 CuadroTexto"/>
              <p:cNvSpPr txBox="1"/>
              <p:nvPr/>
            </p:nvSpPr>
            <p:spPr>
              <a:xfrm>
                <a:off x="247639" y="4800600"/>
                <a:ext cx="1838136" cy="323165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GT" sz="1500" dirty="0" smtClean="0"/>
                  <a:t>INSTITUCIONAL</a:t>
                </a:r>
                <a:endParaRPr lang="es-GT" sz="1500" dirty="0"/>
              </a:p>
            </p:txBody>
          </p:sp>
          <p:sp>
            <p:nvSpPr>
              <p:cNvPr id="42" name="41 CuadroTexto"/>
              <p:cNvSpPr txBox="1"/>
              <p:nvPr/>
            </p:nvSpPr>
            <p:spPr>
              <a:xfrm>
                <a:off x="247639" y="5181600"/>
                <a:ext cx="183813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Corrupción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r>
                  <a:rPr lang="es-GT" sz="1200" dirty="0" smtClean="0"/>
                  <a:t>Incapacidad</a:t>
                </a:r>
              </a:p>
              <a:p>
                <a:pPr marL="171450" indent="-171450">
                  <a:buFont typeface="Arial" pitchFamily="34" charset="0"/>
                  <a:buChar char="•"/>
                </a:pPr>
                <a:endParaRPr lang="es-GT" sz="1200" dirty="0"/>
              </a:p>
            </p:txBody>
          </p:sp>
          <p:sp>
            <p:nvSpPr>
              <p:cNvPr id="14" name="13 Abrir llave"/>
              <p:cNvSpPr/>
              <p:nvPr/>
            </p:nvSpPr>
            <p:spPr>
              <a:xfrm>
                <a:off x="2341520" y="1405246"/>
                <a:ext cx="457200" cy="5105533"/>
              </a:xfrm>
              <a:prstGeom prst="leftBrace">
                <a:avLst>
                  <a:gd name="adj1" fmla="val 55952"/>
                  <a:gd name="adj2" fmla="val 50000"/>
                </a:avLst>
              </a:prstGeom>
              <a:noFill/>
              <a:ln w="762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algn="ctr"/>
                <a:endParaRPr lang="es-GT" sz="2500" b="1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20" name="19 Grupo"/>
          <p:cNvGrpSpPr/>
          <p:nvPr/>
        </p:nvGrpSpPr>
        <p:grpSpPr>
          <a:xfrm>
            <a:off x="5939808" y="1396065"/>
            <a:ext cx="2899392" cy="5105533"/>
            <a:chOff x="5939808" y="1396065"/>
            <a:chExt cx="2899392" cy="5105533"/>
          </a:xfrm>
        </p:grpSpPr>
        <p:sp>
          <p:nvSpPr>
            <p:cNvPr id="6" name="AutoShape 19"/>
            <p:cNvSpPr>
              <a:spLocks noChangeArrowheads="1"/>
            </p:cNvSpPr>
            <p:nvPr/>
          </p:nvSpPr>
          <p:spPr bwMode="auto">
            <a:xfrm>
              <a:off x="5939808" y="3734520"/>
              <a:ext cx="344882" cy="428625"/>
            </a:xfrm>
            <a:prstGeom prst="leftArrow">
              <a:avLst>
                <a:gd name="adj1" fmla="val 51676"/>
                <a:gd name="adj2" fmla="val 37125"/>
              </a:avLst>
            </a:prstGeom>
            <a:solidFill>
              <a:schemeClr val="bg2">
                <a:alpha val="29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s-ES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858000" y="2743200"/>
              <a:ext cx="1973538" cy="32316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GT" sz="1500" dirty="0" smtClean="0"/>
                <a:t>CAMBIO CLIMATICO</a:t>
              </a:r>
              <a:endParaRPr lang="es-GT" sz="1500" dirty="0"/>
            </a:p>
          </p:txBody>
        </p:sp>
        <p:sp>
          <p:nvSpPr>
            <p:cNvPr id="44" name="43 CuadroTexto"/>
            <p:cNvSpPr txBox="1"/>
            <p:nvPr/>
          </p:nvSpPr>
          <p:spPr>
            <a:xfrm>
              <a:off x="6902301" y="3188106"/>
              <a:ext cx="18381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Sequias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Inundaciones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Incendios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Derrumbes</a:t>
              </a:r>
              <a:endParaRPr lang="es-GT" sz="1200" dirty="0"/>
            </a:p>
          </p:txBody>
        </p:sp>
        <p:sp>
          <p:nvSpPr>
            <p:cNvPr id="45" name="44 CuadroTexto"/>
            <p:cNvSpPr txBox="1"/>
            <p:nvPr/>
          </p:nvSpPr>
          <p:spPr>
            <a:xfrm>
              <a:off x="6858000" y="1676400"/>
              <a:ext cx="1973538" cy="32316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GT" sz="1500" dirty="0" smtClean="0"/>
                <a:t>EVENTOS GEOLOGICOS</a:t>
              </a:r>
              <a:endParaRPr lang="es-GT" sz="1500" dirty="0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6900532" y="2069802"/>
              <a:ext cx="1838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Terremotos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Erupciones</a:t>
              </a:r>
              <a:endParaRPr lang="es-GT" sz="1200" dirty="0"/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6858000" y="4419600"/>
              <a:ext cx="1981200" cy="323165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GT" sz="1500" dirty="0" smtClean="0"/>
                <a:t>ENFERMEDADES</a:t>
              </a:r>
              <a:endParaRPr lang="es-GT" sz="1500" dirty="0"/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6900532" y="4924696"/>
              <a:ext cx="1838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Resurgimiento</a:t>
              </a:r>
            </a:p>
            <a:p>
              <a:pPr marL="171450" indent="-171450">
                <a:buFont typeface="Arial" pitchFamily="34" charset="0"/>
                <a:buChar char="•"/>
              </a:pPr>
              <a:r>
                <a:rPr lang="es-GT" sz="1200" dirty="0" smtClean="0"/>
                <a:t>Distribución</a:t>
              </a:r>
              <a:endParaRPr lang="es-GT" sz="1200" dirty="0"/>
            </a:p>
          </p:txBody>
        </p:sp>
        <p:sp>
          <p:nvSpPr>
            <p:cNvPr id="38" name="37 Abrir llave"/>
            <p:cNvSpPr/>
            <p:nvPr/>
          </p:nvSpPr>
          <p:spPr>
            <a:xfrm rot="10800000">
              <a:off x="6259289" y="1396065"/>
              <a:ext cx="457200" cy="5105533"/>
            </a:xfrm>
            <a:prstGeom prst="leftBrace">
              <a:avLst>
                <a:gd name="adj1" fmla="val 55952"/>
                <a:gd name="adj2" fmla="val 50000"/>
              </a:avLst>
            </a:prstGeom>
            <a:noFill/>
            <a:ln w="762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es-GT" sz="25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1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9"/>
          <p:cNvSpPr>
            <a:spLocks noChangeArrowheads="1"/>
          </p:cNvSpPr>
          <p:nvPr/>
        </p:nvSpPr>
        <p:spPr bwMode="auto">
          <a:xfrm>
            <a:off x="3841595" y="685800"/>
            <a:ext cx="5150006" cy="7620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just"/>
            <a:r>
              <a:rPr lang="es-GT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Desafíos operativos</a:t>
            </a:r>
            <a:endParaRPr lang="es-GT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3866995" y="1752600"/>
            <a:ext cx="5150006" cy="3810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s-G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Estabilizar la cobertura forestal</a:t>
            </a:r>
            <a:endParaRPr lang="es-G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AutoShape 19"/>
          <p:cNvSpPr>
            <a:spLocks noChangeArrowheads="1"/>
          </p:cNvSpPr>
          <p:nvPr/>
        </p:nvSpPr>
        <p:spPr bwMode="auto">
          <a:xfrm>
            <a:off x="3866995" y="2208080"/>
            <a:ext cx="5150006" cy="3810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s-G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CERO deforestación en Áreas Protegidas</a:t>
            </a:r>
            <a:endParaRPr lang="es-G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auto">
          <a:xfrm>
            <a:off x="3866995" y="2663560"/>
            <a:ext cx="5150006" cy="3810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s-G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Administrar el Agua</a:t>
            </a:r>
            <a:endParaRPr lang="es-G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AutoShape 19"/>
          <p:cNvSpPr>
            <a:spLocks noChangeArrowheads="1"/>
          </p:cNvSpPr>
          <p:nvPr/>
        </p:nvSpPr>
        <p:spPr bwMode="auto">
          <a:xfrm>
            <a:off x="3866995" y="3119040"/>
            <a:ext cx="5150006" cy="3810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s-G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Restaurar zonas Marino Costeras</a:t>
            </a:r>
            <a:endParaRPr lang="es-G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AutoShape 19"/>
          <p:cNvSpPr>
            <a:spLocks noChangeArrowheads="1"/>
          </p:cNvSpPr>
          <p:nvPr/>
        </p:nvSpPr>
        <p:spPr bwMode="auto">
          <a:xfrm>
            <a:off x="3866995" y="3574520"/>
            <a:ext cx="5150006" cy="3810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s-G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Programa de Conservación de Suelos</a:t>
            </a:r>
            <a:endParaRPr lang="es-G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AutoShape 19"/>
          <p:cNvSpPr>
            <a:spLocks noChangeArrowheads="1"/>
          </p:cNvSpPr>
          <p:nvPr/>
        </p:nvSpPr>
        <p:spPr bwMode="auto">
          <a:xfrm>
            <a:off x="3866995" y="4030000"/>
            <a:ext cx="5150006" cy="3810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s-G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Limitar actividades Mineras</a:t>
            </a:r>
            <a:endParaRPr lang="es-G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AutoShape 19"/>
          <p:cNvSpPr>
            <a:spLocks noChangeArrowheads="1"/>
          </p:cNvSpPr>
          <p:nvPr/>
        </p:nvSpPr>
        <p:spPr bwMode="auto">
          <a:xfrm>
            <a:off x="3866995" y="4940960"/>
            <a:ext cx="5150006" cy="3810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s-G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Regular y reducir emisiones de GEI</a:t>
            </a:r>
            <a:endParaRPr lang="es-G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AutoShape 19"/>
          <p:cNvSpPr>
            <a:spLocks noChangeArrowheads="1"/>
          </p:cNvSpPr>
          <p:nvPr/>
        </p:nvSpPr>
        <p:spPr bwMode="auto">
          <a:xfrm>
            <a:off x="3866995" y="4485480"/>
            <a:ext cx="5150006" cy="3810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s-G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Reducir, reusar y tratar desechos</a:t>
            </a:r>
            <a:endParaRPr lang="es-G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AutoShape 19"/>
          <p:cNvSpPr>
            <a:spLocks noChangeArrowheads="1"/>
          </p:cNvSpPr>
          <p:nvPr/>
        </p:nvSpPr>
        <p:spPr bwMode="auto">
          <a:xfrm>
            <a:off x="3866995" y="5396439"/>
            <a:ext cx="5150006" cy="381000"/>
          </a:xfrm>
          <a:prstGeom prst="leftArrow">
            <a:avLst>
              <a:gd name="adj1" fmla="val 100000"/>
              <a:gd name="adj2" fmla="val 0"/>
            </a:avLst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r"/>
            <a:r>
              <a:rPr lang="es-GT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Acciones territoriales de adaptación</a:t>
            </a:r>
            <a:endParaRPr lang="es-GT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3 Imagen" descr="Recorte de pantall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73100"/>
            <a:ext cx="3714595" cy="5104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3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399" y="1538718"/>
            <a:ext cx="5335740" cy="3548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17 Rectángulo redondeado"/>
          <p:cNvSpPr/>
          <p:nvPr/>
        </p:nvSpPr>
        <p:spPr>
          <a:xfrm>
            <a:off x="2027166" y="2931364"/>
            <a:ext cx="1706634" cy="962856"/>
          </a:xfrm>
          <a:prstGeom prst="roundRect">
            <a:avLst>
              <a:gd name="adj" fmla="val 11111"/>
            </a:avLst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b="1" dirty="0"/>
              <a:t>Económico</a:t>
            </a:r>
            <a:endParaRPr lang="en-US" b="1" dirty="0"/>
          </a:p>
        </p:txBody>
      </p:sp>
      <p:cxnSp>
        <p:nvCxnSpPr>
          <p:cNvPr id="36" name="35 Conector recto"/>
          <p:cNvCxnSpPr/>
          <p:nvPr/>
        </p:nvCxnSpPr>
        <p:spPr>
          <a:xfrm flipV="1">
            <a:off x="0" y="673804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39 CuadroTexto"/>
          <p:cNvSpPr txBox="1"/>
          <p:nvPr/>
        </p:nvSpPr>
        <p:spPr>
          <a:xfrm>
            <a:off x="228600" y="209490"/>
            <a:ext cx="3841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DESAFIOS ESTRUCTURALES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147203" y="1102926"/>
            <a:ext cx="1863738" cy="649673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Reforma del Estado: Sistema institucional funcional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5984862" y="1102927"/>
            <a:ext cx="1787538" cy="649673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Combate a la corrupción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7315200" y="2590800"/>
            <a:ext cx="1534990" cy="649673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Cultura de respeto a la diversidad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7339148" y="3693727"/>
            <a:ext cx="1534990" cy="649673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Acceso a la tierra y otros activos</a:t>
            </a:r>
            <a:endParaRPr lang="es-G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3581400" y="5334000"/>
            <a:ext cx="1787538" cy="649673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Cultura de respeto a la vida</a:t>
            </a:r>
          </a:p>
        </p:txBody>
      </p:sp>
      <p:sp>
        <p:nvSpPr>
          <p:cNvPr id="6" name="5 Rectángulo"/>
          <p:cNvSpPr/>
          <p:nvPr/>
        </p:nvSpPr>
        <p:spPr>
          <a:xfrm>
            <a:off x="152400" y="3160327"/>
            <a:ext cx="1623123" cy="649673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Economía  campesina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52400" y="4343400"/>
            <a:ext cx="1623123" cy="762000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Desarrollo diferenciado según necesidades y potencialidades territoriales</a:t>
            </a:r>
          </a:p>
        </p:txBody>
      </p:sp>
      <p:sp>
        <p:nvSpPr>
          <p:cNvPr id="9" name="8 Rectángulo"/>
          <p:cNvSpPr/>
          <p:nvPr/>
        </p:nvSpPr>
        <p:spPr>
          <a:xfrm>
            <a:off x="187338" y="2017327"/>
            <a:ext cx="1623123" cy="649673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Enfoque de cuenca en la producción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3842461" y="3087956"/>
            <a:ext cx="1184262" cy="649673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Balancear </a:t>
            </a:r>
            <a:r>
              <a:rPr lang="es-G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el sistema </a:t>
            </a:r>
          </a:p>
          <a:p>
            <a:pPr algn="ctr"/>
            <a:r>
              <a:rPr lang="es-GT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país</a:t>
            </a:r>
          </a:p>
        </p:txBody>
      </p:sp>
      <p:grpSp>
        <p:nvGrpSpPr>
          <p:cNvPr id="2" name="1 Grupo"/>
          <p:cNvGrpSpPr/>
          <p:nvPr/>
        </p:nvGrpSpPr>
        <p:grpSpPr>
          <a:xfrm>
            <a:off x="2027166" y="2942091"/>
            <a:ext cx="4779958" cy="981607"/>
            <a:chOff x="3692684" y="-1390351"/>
            <a:chExt cx="4779958" cy="981607"/>
          </a:xfrm>
        </p:grpSpPr>
        <p:sp>
          <p:nvSpPr>
            <p:cNvPr id="23" name="22 Rectángulo redondeado"/>
            <p:cNvSpPr/>
            <p:nvPr/>
          </p:nvSpPr>
          <p:spPr>
            <a:xfrm>
              <a:off x="3692684" y="-1390351"/>
              <a:ext cx="1764108" cy="962856"/>
            </a:xfrm>
            <a:prstGeom prst="roundRect">
              <a:avLst>
                <a:gd name="adj" fmla="val 11111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s-GT" b="1" dirty="0"/>
                <a:t>Económico</a:t>
              </a:r>
              <a:endParaRPr lang="en-US" b="1" dirty="0"/>
            </a:p>
          </p:txBody>
        </p:sp>
        <p:sp>
          <p:nvSpPr>
            <p:cNvPr id="24" name="23 Rectángulo redondeado"/>
            <p:cNvSpPr/>
            <p:nvPr/>
          </p:nvSpPr>
          <p:spPr>
            <a:xfrm>
              <a:off x="6778898" y="-1371600"/>
              <a:ext cx="1693744" cy="962856"/>
            </a:xfrm>
            <a:prstGeom prst="roundRect">
              <a:avLst>
                <a:gd name="adj" fmla="val 9524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b="1" dirty="0"/>
                <a:t>Social</a:t>
              </a:r>
            </a:p>
          </p:txBody>
        </p:sp>
      </p:grpSp>
      <p:grpSp>
        <p:nvGrpSpPr>
          <p:cNvPr id="3" name="2 Grupo"/>
          <p:cNvGrpSpPr/>
          <p:nvPr/>
        </p:nvGrpSpPr>
        <p:grpSpPr>
          <a:xfrm>
            <a:off x="3500490" y="2942091"/>
            <a:ext cx="3306634" cy="1812834"/>
            <a:chOff x="8635994" y="4797912"/>
            <a:chExt cx="3306634" cy="1812834"/>
          </a:xfrm>
        </p:grpSpPr>
        <p:sp>
          <p:nvSpPr>
            <p:cNvPr id="28" name="27 Rectángulo redondeado"/>
            <p:cNvSpPr/>
            <p:nvPr/>
          </p:nvSpPr>
          <p:spPr>
            <a:xfrm>
              <a:off x="10280634" y="4797912"/>
              <a:ext cx="1661994" cy="962856"/>
            </a:xfrm>
            <a:prstGeom prst="roundRect">
              <a:avLst>
                <a:gd name="adj" fmla="val 9524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b="1" dirty="0"/>
                <a:t>Social</a:t>
              </a:r>
            </a:p>
          </p:txBody>
        </p:sp>
        <p:sp>
          <p:nvSpPr>
            <p:cNvPr id="29" name="28 Rectángulo redondeado"/>
            <p:cNvSpPr/>
            <p:nvPr/>
          </p:nvSpPr>
          <p:spPr>
            <a:xfrm>
              <a:off x="8635994" y="5647996"/>
              <a:ext cx="1752400" cy="962750"/>
            </a:xfrm>
            <a:prstGeom prst="roundRect">
              <a:avLst>
                <a:gd name="adj" fmla="val 7961"/>
              </a:avLst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r>
                <a:rPr lang="en-US" b="1" dirty="0"/>
                <a:t>Natural</a:t>
              </a:r>
            </a:p>
          </p:txBody>
        </p:sp>
      </p:grpSp>
      <p:sp>
        <p:nvSpPr>
          <p:cNvPr id="25" name="24 Rectángulo"/>
          <p:cNvSpPr/>
          <p:nvPr/>
        </p:nvSpPr>
        <p:spPr>
          <a:xfrm>
            <a:off x="3604133" y="914400"/>
            <a:ext cx="1787538" cy="649673"/>
          </a:xfrm>
          <a:prstGeom prst="rect">
            <a:avLst/>
          </a:prstGeom>
          <a:solidFill>
            <a:schemeClr val="bg2"/>
          </a:solidFill>
          <a:ln w="76200"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sz="11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Política Exterior</a:t>
            </a:r>
            <a:endParaRPr lang="es-GT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3581400" y="2056937"/>
            <a:ext cx="1787538" cy="962750"/>
          </a:xfrm>
          <a:prstGeom prst="roundRect">
            <a:avLst>
              <a:gd name="adj" fmla="val 11438"/>
            </a:avLst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b="1" dirty="0" smtClean="0"/>
              <a:t>Institucional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3581400" y="2056937"/>
            <a:ext cx="1787538" cy="962750"/>
          </a:xfrm>
          <a:prstGeom prst="roundRect">
            <a:avLst>
              <a:gd name="adj" fmla="val 11438"/>
            </a:avLst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s-GT" b="1" dirty="0" smtClean="0"/>
              <a:t>Institucional</a:t>
            </a:r>
          </a:p>
        </p:txBody>
      </p:sp>
    </p:spTree>
    <p:extLst>
      <p:ext uri="{BB962C8B-B14F-4D97-AF65-F5344CB8AC3E}">
        <p14:creationId xmlns:p14="http://schemas.microsoft.com/office/powerpoint/2010/main" val="4100237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0" grpId="0" animBg="1"/>
      <p:bldP spid="13" grpId="0" animBg="1"/>
      <p:bldP spid="12" grpId="0" animBg="1"/>
      <p:bldP spid="14" grpId="0" animBg="1"/>
      <p:bldP spid="15" grpId="0" animBg="1"/>
      <p:bldP spid="6" grpId="0" animBg="1"/>
      <p:bldP spid="7" grpId="0" animBg="1"/>
      <p:bldP spid="9" grpId="0" animBg="1"/>
      <p:bldP spid="26" grpId="0" animBg="1"/>
      <p:bldP spid="25" grpId="0" animBg="1"/>
      <p:bldP spid="17" grpId="0" animBg="1"/>
      <p:bldP spid="17" grpId="1" animBg="1"/>
      <p:bldP spid="27" grpId="0" animBg="1"/>
      <p:bldP spid="27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Fotos\2012-09-24 Gira, Bosque seco Sur-oriente\Alejandro - Raúl\DSC01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736" y="-152400"/>
            <a:ext cx="1054953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35 Conector recto"/>
          <p:cNvCxnSpPr/>
          <p:nvPr/>
        </p:nvCxnSpPr>
        <p:spPr>
          <a:xfrm flipV="1">
            <a:off x="0" y="762000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40" name="39 CuadroTexto"/>
          <p:cNvSpPr txBox="1"/>
          <p:nvPr/>
        </p:nvSpPr>
        <p:spPr>
          <a:xfrm>
            <a:off x="228600" y="332656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SITIO Y CONTACTO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57 Rectángulo"/>
          <p:cNvSpPr/>
          <p:nvPr/>
        </p:nvSpPr>
        <p:spPr>
          <a:xfrm>
            <a:off x="352264" y="2286000"/>
            <a:ext cx="8439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s-GT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www.infoiarna.org.gt</a:t>
            </a:r>
          </a:p>
          <a:p>
            <a:pPr marL="342900" indent="-342900" algn="ctr"/>
            <a:r>
              <a:rPr lang="es-GT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www.url.edu.gt/iarna</a:t>
            </a:r>
            <a:endParaRPr lang="es-GT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lnSpc>
                <a:spcPct val="150000"/>
              </a:lnSpc>
            </a:pPr>
            <a:r>
              <a:rPr lang="es-GT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jugalvez@url.edu.gt</a:t>
            </a:r>
          </a:p>
        </p:txBody>
      </p:sp>
    </p:spTree>
    <p:extLst>
      <p:ext uri="{BB962C8B-B14F-4D97-AF65-F5344CB8AC3E}">
        <p14:creationId xmlns:p14="http://schemas.microsoft.com/office/powerpoint/2010/main" val="33311358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32" y="1070897"/>
            <a:ext cx="3504936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5 Conector recto"/>
          <p:cNvCxnSpPr/>
          <p:nvPr/>
        </p:nvCxnSpPr>
        <p:spPr>
          <a:xfrm flipV="1">
            <a:off x="0" y="726768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228600" y="332656"/>
            <a:ext cx="5938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PUBLICACIONES: Temas y socios estratégicos</a:t>
            </a:r>
          </a:p>
        </p:txBody>
      </p:sp>
    </p:spTree>
    <p:extLst>
      <p:ext uri="{BB962C8B-B14F-4D97-AF65-F5344CB8AC3E}">
        <p14:creationId xmlns:p14="http://schemas.microsoft.com/office/powerpoint/2010/main" val="291229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3 Conector recto"/>
          <p:cNvCxnSpPr/>
          <p:nvPr/>
        </p:nvCxnSpPr>
        <p:spPr>
          <a:xfrm flipV="1">
            <a:off x="0" y="751816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" name="4 CuadroTexto"/>
          <p:cNvSpPr txBox="1"/>
          <p:nvPr/>
        </p:nvSpPr>
        <p:spPr>
          <a:xfrm>
            <a:off x="228600" y="332656"/>
            <a:ext cx="5938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PUBLICACIONES: Temas y socios estratégicos</a:t>
            </a:r>
          </a:p>
        </p:txBody>
      </p:sp>
      <p:pic>
        <p:nvPicPr>
          <p:cNvPr id="6" name="5 Imagen" descr="Recorte de pantall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47" y="1054104"/>
            <a:ext cx="3421921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Imagen" descr="Recorte de pantall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35" y="1054104"/>
            <a:ext cx="3354545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16 Imagen" descr="Recorte de pantall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6" y="1208629"/>
            <a:ext cx="1231891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23 Imagen" descr="Recorte de pantalla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87" y="1183229"/>
            <a:ext cx="1207636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24 Imagen" descr="Recorte de pantall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01" y="3304104"/>
            <a:ext cx="1240116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7 Imagen" descr="Recorte de pantalla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947" y="1054104"/>
            <a:ext cx="3444768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1 Imagen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35" y="1016004"/>
            <a:ext cx="3428804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14 Imagen" descr="Recorte de pantalla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987" y="3304104"/>
            <a:ext cx="1234369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4126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5 Conector recto"/>
          <p:cNvCxnSpPr/>
          <p:nvPr/>
        </p:nvCxnSpPr>
        <p:spPr>
          <a:xfrm flipV="1">
            <a:off x="0" y="726768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228600" y="332656"/>
            <a:ext cx="5938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PUBLICACIONES: Temas y socios estratégicos</a:t>
            </a:r>
          </a:p>
        </p:txBody>
      </p:sp>
      <p:pic>
        <p:nvPicPr>
          <p:cNvPr id="11" name="10 Imagen" descr="Recorte de pantalla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624" y="1062600"/>
            <a:ext cx="3520749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808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9 Grupo"/>
          <p:cNvGrpSpPr/>
          <p:nvPr/>
        </p:nvGrpSpPr>
        <p:grpSpPr>
          <a:xfrm>
            <a:off x="1595740" y="3436806"/>
            <a:ext cx="1871359" cy="1897194"/>
            <a:chOff x="609600" y="3048000"/>
            <a:chExt cx="1871359" cy="1897194"/>
          </a:xfrm>
        </p:grpSpPr>
        <p:pic>
          <p:nvPicPr>
            <p:cNvPr id="3" name="Picture 6" descr="C:\Documents and Settings\cicleaves\Mis documentos\Red IARNA\Red IARNA Servidor\2011\Red Informa 24\imagenes\portada-folleto-scaei-2-edicion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-600000">
              <a:off x="609600" y="3048000"/>
              <a:ext cx="914400" cy="1476375"/>
            </a:xfrm>
            <a:prstGeom prst="rect">
              <a:avLst/>
            </a:prstGeom>
            <a:noFill/>
          </p:spPr>
        </p:pic>
        <p:pic>
          <p:nvPicPr>
            <p:cNvPr id="4" name="Picture 7" descr="C:\Documents and Settings\cicleaves\Mis documentos\Red IARNA\Red IARNA Servidor\2011\Red Informa 24\imagenes\portada-folleto-scaei-alcanc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00000">
              <a:off x="1566559" y="3497394"/>
              <a:ext cx="914400" cy="1447800"/>
            </a:xfrm>
            <a:prstGeom prst="rect">
              <a:avLst/>
            </a:prstGeom>
            <a:noFill/>
          </p:spPr>
        </p:pic>
      </p:grpSp>
      <p:pic>
        <p:nvPicPr>
          <p:cNvPr id="5" name="Picture 9" descr="C:\Documents and Settings\cicleaves\Mis documentos\Red IARNA\Red IARNA Servidor\2011\Red Informa 24\imagenes\cajas-libros-para-red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7140" y="1219200"/>
            <a:ext cx="3419475" cy="3996048"/>
          </a:xfrm>
          <a:prstGeom prst="rect">
            <a:avLst/>
          </a:prstGeom>
          <a:noFill/>
        </p:spPr>
      </p:pic>
      <p:grpSp>
        <p:nvGrpSpPr>
          <p:cNvPr id="6" name="10 Grupo"/>
          <p:cNvGrpSpPr/>
          <p:nvPr/>
        </p:nvGrpSpPr>
        <p:grpSpPr>
          <a:xfrm>
            <a:off x="986140" y="1257300"/>
            <a:ext cx="3043320" cy="1638300"/>
            <a:chOff x="609600" y="838200"/>
            <a:chExt cx="3043320" cy="1638300"/>
          </a:xfrm>
        </p:grpSpPr>
        <p:pic>
          <p:nvPicPr>
            <p:cNvPr id="7" name="Picture 3" descr="C:\Documents and Settings\cicleaves\Mis documentos\Red IARNA\Red IARNA Servidor\2011\Red Informa 24\imagenes\portada-documento-2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600000">
              <a:off x="609600" y="838200"/>
              <a:ext cx="1028700" cy="1333500"/>
            </a:xfrm>
            <a:prstGeom prst="rect">
              <a:avLst/>
            </a:prstGeom>
            <a:noFill/>
          </p:spPr>
        </p:pic>
        <p:pic>
          <p:nvPicPr>
            <p:cNvPr id="8" name="Picture 4" descr="C:\Documents and Settings\cicleaves\Mis documentos\Red IARNA\Red IARNA Servidor\2011\Red Informa 24\imagenes\portada-compendi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600000">
              <a:off x="2624220" y="993441"/>
              <a:ext cx="1028700" cy="1352550"/>
            </a:xfrm>
            <a:prstGeom prst="rect">
              <a:avLst/>
            </a:prstGeom>
            <a:noFill/>
          </p:spPr>
        </p:pic>
        <p:pic>
          <p:nvPicPr>
            <p:cNvPr id="9" name="Picture 2" descr="C:\Documents and Settings\cicleaves\Mis documentos\Red IARNA\Red IARNA Servidor\2011\Red Informa 24\imagenes\portada-documento-2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38300" y="1143000"/>
              <a:ext cx="1028700" cy="1333500"/>
            </a:xfrm>
            <a:prstGeom prst="rect">
              <a:avLst/>
            </a:prstGeom>
            <a:noFill/>
          </p:spPr>
        </p:pic>
      </p:grpSp>
      <p:pic>
        <p:nvPicPr>
          <p:cNvPr id="10" name="9 Imagen" descr="CD-doc-2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29340" y="3048000"/>
            <a:ext cx="1105369" cy="1098000"/>
          </a:xfrm>
          <a:prstGeom prst="rect">
            <a:avLst/>
          </a:prstGeom>
        </p:spPr>
      </p:pic>
      <p:cxnSp>
        <p:nvCxnSpPr>
          <p:cNvPr id="11" name="10 Conector recto"/>
          <p:cNvCxnSpPr/>
          <p:nvPr/>
        </p:nvCxnSpPr>
        <p:spPr>
          <a:xfrm flipV="1">
            <a:off x="0" y="732766"/>
            <a:ext cx="9144000" cy="11996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11 CuadroTexto"/>
          <p:cNvSpPr txBox="1"/>
          <p:nvPr/>
        </p:nvSpPr>
        <p:spPr>
          <a:xfrm>
            <a:off x="228600" y="332656"/>
            <a:ext cx="8103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PUBLICACIONES: </a:t>
            </a:r>
            <a:r>
              <a:rPr lang="es-GT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Temas y socios estratégicos [Cuentas Verdes]</a:t>
            </a:r>
            <a:endParaRPr lang="es-GT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16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0.8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7|0.4|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|0.8|0.5|0.3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279c20c3caf3300dae6b438536eb8c56">
  <xsd:schema xmlns:xsd="http://www.w3.org/2001/XMLSchema" xmlns:p="http://schemas.microsoft.com/office/2006/metadata/properties" targetNamespace="http://schemas.microsoft.com/office/2006/metadata/properties" ma:root="true" ma:fieldsID="0d2e1ca116041f9e11471c52c4c9d60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536C0DD1-A2D5-41F9-9D25-0B977AB4BA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1271C1-8005-4B4A-95FA-F0AC1457AC5E}">
  <ds:schemaRefs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5CC0D51-75D6-4B86-A018-2644485761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22694</TotalTime>
  <Words>2510</Words>
  <Application>Microsoft Office PowerPoint</Application>
  <PresentationFormat>Presentación en pantalla (4:3)</PresentationFormat>
  <Paragraphs>620</Paragraphs>
  <Slides>54</Slides>
  <Notes>15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5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Perfil Ambiental de Guatemala 2010-2012</dc:title>
  <dc:subject>Presentación del PERFAM</dc:subject>
  <dc:creator>Alejandro Gándara</dc:creator>
  <cp:lastModifiedBy>Guillermo Alejandro Gandara Cabrera</cp:lastModifiedBy>
  <cp:revision>744</cp:revision>
  <dcterms:created xsi:type="dcterms:W3CDTF">2008-04-22T19:10:34Z</dcterms:created>
  <dcterms:modified xsi:type="dcterms:W3CDTF">2012-10-25T00:50:59Z</dcterms:modified>
</cp:coreProperties>
</file>